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80" r:id="rId7"/>
    <p:sldId id="281" r:id="rId8"/>
    <p:sldId id="261" r:id="rId9"/>
    <p:sldId id="265" r:id="rId10"/>
    <p:sldId id="282" r:id="rId11"/>
    <p:sldId id="269" r:id="rId12"/>
    <p:sldId id="279" r:id="rId13"/>
    <p:sldId id="271" r:id="rId14"/>
    <p:sldId id="272" r:id="rId15"/>
    <p:sldId id="273" r:id="rId16"/>
    <p:sldId id="274"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94638" autoAdjust="0"/>
  </p:normalViewPr>
  <p:slideViewPr>
    <p:cSldViewPr>
      <p:cViewPr varScale="1">
        <p:scale>
          <a:sx n="103" d="100"/>
          <a:sy n="103" d="100"/>
        </p:scale>
        <p:origin x="3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C2DCD-E623-412B-824B-48F4865E5BF5}" type="datetimeFigureOut">
              <a:rPr lang="en-IN" smtClean="0"/>
              <a:pPr/>
              <a:t>13-08-2024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322F8-6908-48EF-8C28-F6635D63E982}" type="slidenum">
              <a:rPr lang="en-IN" smtClean="0"/>
              <a:pPr/>
              <a:t>‹#›</a:t>
            </a:fld>
            <a:endParaRPr lang="en-IN"/>
          </a:p>
        </p:txBody>
      </p:sp>
    </p:spTree>
    <p:extLst>
      <p:ext uri="{BB962C8B-B14F-4D97-AF65-F5344CB8AC3E}">
        <p14:creationId xmlns:p14="http://schemas.microsoft.com/office/powerpoint/2010/main" val="40954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microsoft.com/office/2007/relationships/hdphoto" Target="../media/hdphoto17.wdp"/><Relationship Id="rId7" Type="http://schemas.openxmlformats.org/officeDocument/2006/relationships/image" Target="../media/image71.jpe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0.wdp"/><Relationship Id="rId3" Type="http://schemas.microsoft.com/office/2007/relationships/hdphoto" Target="../media/hdphoto5.wdp"/><Relationship Id="rId7" Type="http://schemas.microsoft.com/office/2007/relationships/hdphoto" Target="../media/hdphoto7.wdp"/><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5.wdp"/><Relationship Id="rId3" Type="http://schemas.microsoft.com/office/2007/relationships/hdphoto" Target="../media/hdphoto5.wdp"/><Relationship Id="rId7" Type="http://schemas.microsoft.com/office/2007/relationships/hdphoto" Target="../media/hdphoto12.wdp"/><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8.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13.wdp"/></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95536" y="332656"/>
            <a:ext cx="5707360" cy="3276600"/>
          </a:xfrm>
          <a:prstGeom prst="rect">
            <a:avLst/>
          </a:prstGeom>
        </p:spPr>
        <p:txBody>
          <a:bodyPr vert="horz" lIns="91440" tIns="45720" rIns="91440" bIns="45720" rtlCol="0" anchor="ctr">
            <a:noAutofit/>
          </a:bodyPr>
          <a:lstStyle/>
          <a:p>
            <a:pPr lvl="0">
              <a:spcBef>
                <a:spcPts val="125"/>
              </a:spcBef>
              <a:spcAft>
                <a:spcPts val="125"/>
              </a:spcAft>
              <a:defRPr/>
            </a:pPr>
            <a:r>
              <a:rPr kumimoji="0" lang="en-US" sz="2600" b="1" i="0" u="none" strike="noStrike" kern="1200" cap="none" spc="0" normalizeH="0" baseline="0" noProof="0" dirty="0" smtClean="0">
                <a:ln>
                  <a:noFill/>
                </a:ln>
                <a:effectLst/>
                <a:uLnTx/>
                <a:uFillTx/>
                <a:latin typeface="Cambria" pitchFamily="18" charset="0"/>
                <a:ea typeface="+mj-ea"/>
                <a:cs typeface="+mj-cs"/>
              </a:rPr>
              <a:t/>
            </a:r>
            <a:br>
              <a:rPr kumimoji="0" lang="en-US" sz="2600" b="1" i="0" u="none" strike="noStrike" kern="1200" cap="none" spc="0" normalizeH="0" baseline="0" noProof="0" dirty="0" smtClean="0">
                <a:ln>
                  <a:noFill/>
                </a:ln>
                <a:effectLst/>
                <a:uLnTx/>
                <a:uFillTx/>
                <a:latin typeface="Cambria" pitchFamily="18" charset="0"/>
                <a:ea typeface="+mj-ea"/>
                <a:cs typeface="+mj-cs"/>
              </a:rPr>
            </a:br>
            <a:r>
              <a:rPr lang="en-US" sz="2600" b="1" dirty="0" smtClean="0">
                <a:latin typeface="Cambria" pitchFamily="18" charset="0"/>
                <a:ea typeface="+mj-ea"/>
                <a:cs typeface="+mj-cs"/>
              </a:rPr>
              <a:t>Antimicrobial Advancements Using Nanocomposite for Enhanced Hygiene and Comfort</a:t>
            </a:r>
          </a:p>
        </p:txBody>
      </p:sp>
      <p:sp>
        <p:nvSpPr>
          <p:cNvPr id="10" name="Subtitle 2"/>
          <p:cNvSpPr txBox="1">
            <a:spLocks/>
          </p:cNvSpPr>
          <p:nvPr/>
        </p:nvSpPr>
        <p:spPr>
          <a:xfrm>
            <a:off x="395536" y="3789040"/>
            <a:ext cx="5707360" cy="2112640"/>
          </a:xfrm>
          <a:prstGeom prst="rect">
            <a:avLst/>
          </a:prstGeom>
        </p:spPr>
        <p:txBody>
          <a:bodyPr vert="horz" lIns="91440" tIns="45720" rIns="91440" bIns="45720" rtlCol="0">
            <a:normAutofit/>
          </a:bodyPr>
          <a:lstStyle/>
          <a:p>
            <a:r>
              <a:rPr lang="en-US" sz="2400" b="1" dirty="0">
                <a:latin typeface="Cambria" pitchFamily="18" charset="0"/>
              </a:rPr>
              <a:t>Dr. </a:t>
            </a:r>
            <a:r>
              <a:rPr lang="en-US" sz="2400" b="1" dirty="0" err="1">
                <a:latin typeface="Cambria" pitchFamily="18" charset="0"/>
              </a:rPr>
              <a:t>Suneeta</a:t>
            </a:r>
            <a:r>
              <a:rPr lang="en-US" sz="2400" b="1" dirty="0">
                <a:latin typeface="Cambria" pitchFamily="18" charset="0"/>
              </a:rPr>
              <a:t> </a:t>
            </a:r>
            <a:r>
              <a:rPr lang="en-US" sz="2400" b="1" dirty="0" err="1" smtClean="0">
                <a:latin typeface="Cambria" pitchFamily="18" charset="0"/>
              </a:rPr>
              <a:t>Panicker</a:t>
            </a:r>
            <a:endParaRPr lang="en-US" sz="2200" b="1" dirty="0">
              <a:latin typeface="Cambria" pitchFamily="18" charset="0"/>
            </a:endParaRPr>
          </a:p>
          <a:p>
            <a:r>
              <a:rPr lang="en-US" sz="2000" dirty="0">
                <a:latin typeface="Cambria" pitchFamily="18" charset="0"/>
              </a:rPr>
              <a:t>Department of Microbiology</a:t>
            </a:r>
          </a:p>
          <a:p>
            <a:r>
              <a:rPr lang="en-US" sz="2000" dirty="0">
                <a:latin typeface="Cambria" pitchFamily="18" charset="0"/>
              </a:rPr>
              <a:t>Dr. D. Y. </a:t>
            </a:r>
            <a:r>
              <a:rPr lang="en-US" sz="2000" dirty="0" err="1">
                <a:latin typeface="Cambria" pitchFamily="18" charset="0"/>
              </a:rPr>
              <a:t>Patil</a:t>
            </a:r>
            <a:r>
              <a:rPr lang="en-US" sz="2000" dirty="0">
                <a:latin typeface="Cambria" pitchFamily="18" charset="0"/>
              </a:rPr>
              <a:t> </a:t>
            </a:r>
            <a:r>
              <a:rPr lang="en-US" sz="2000" dirty="0" err="1">
                <a:latin typeface="Cambria" pitchFamily="18" charset="0"/>
              </a:rPr>
              <a:t>UniTech</a:t>
            </a:r>
            <a:r>
              <a:rPr lang="en-US" sz="2000" dirty="0">
                <a:latin typeface="Cambria" pitchFamily="18" charset="0"/>
              </a:rPr>
              <a:t> </a:t>
            </a:r>
            <a:r>
              <a:rPr lang="en-US" sz="2000" dirty="0" smtClean="0">
                <a:latin typeface="Cambria" pitchFamily="18" charset="0"/>
              </a:rPr>
              <a:t>Society’s </a:t>
            </a:r>
            <a:endParaRPr lang="en-US" sz="2000" dirty="0">
              <a:latin typeface="Cambria" pitchFamily="18" charset="0"/>
            </a:endParaRPr>
          </a:p>
          <a:p>
            <a:r>
              <a:rPr lang="en-US" sz="2000" dirty="0">
                <a:latin typeface="Cambria" pitchFamily="18" charset="0"/>
              </a:rPr>
              <a:t>Dr. </a:t>
            </a:r>
            <a:r>
              <a:rPr lang="en-US" sz="2000" dirty="0" smtClean="0">
                <a:latin typeface="Cambria" pitchFamily="18" charset="0"/>
              </a:rPr>
              <a:t>D. </a:t>
            </a:r>
            <a:r>
              <a:rPr lang="en-US" sz="2000" dirty="0">
                <a:latin typeface="Cambria" pitchFamily="18" charset="0"/>
              </a:rPr>
              <a:t>Y</a:t>
            </a:r>
            <a:r>
              <a:rPr lang="en-US" sz="2000" dirty="0" smtClean="0">
                <a:latin typeface="Cambria" pitchFamily="18" charset="0"/>
              </a:rPr>
              <a:t>. </a:t>
            </a:r>
            <a:r>
              <a:rPr lang="en-US" sz="2000" dirty="0" err="1">
                <a:latin typeface="Cambria" pitchFamily="18" charset="0"/>
              </a:rPr>
              <a:t>P</a:t>
            </a:r>
            <a:r>
              <a:rPr lang="en-US" sz="2000" dirty="0" err="1" smtClean="0">
                <a:latin typeface="Cambria" pitchFamily="18" charset="0"/>
              </a:rPr>
              <a:t>atil</a:t>
            </a:r>
            <a:r>
              <a:rPr lang="en-US" sz="2000" dirty="0" smtClean="0">
                <a:latin typeface="Cambria" pitchFamily="18" charset="0"/>
              </a:rPr>
              <a:t> </a:t>
            </a:r>
            <a:r>
              <a:rPr lang="en-US" sz="2000" dirty="0">
                <a:latin typeface="Cambria" pitchFamily="18" charset="0"/>
              </a:rPr>
              <a:t>A</a:t>
            </a:r>
            <a:r>
              <a:rPr lang="en-US" sz="2000" dirty="0" smtClean="0">
                <a:latin typeface="Cambria" pitchFamily="18" charset="0"/>
              </a:rPr>
              <a:t>rts</a:t>
            </a:r>
            <a:r>
              <a:rPr lang="en-US" sz="2000" dirty="0">
                <a:latin typeface="Cambria" pitchFamily="18" charset="0"/>
              </a:rPr>
              <a:t>, </a:t>
            </a:r>
            <a:r>
              <a:rPr lang="en-US" sz="2000" dirty="0" smtClean="0">
                <a:latin typeface="Cambria" pitchFamily="18" charset="0"/>
              </a:rPr>
              <a:t>Commerce </a:t>
            </a:r>
            <a:r>
              <a:rPr lang="en-US" sz="2000" dirty="0">
                <a:latin typeface="Cambria" pitchFamily="18" charset="0"/>
              </a:rPr>
              <a:t>and </a:t>
            </a:r>
            <a:r>
              <a:rPr lang="en-US" sz="2000" dirty="0" smtClean="0">
                <a:latin typeface="Cambria" pitchFamily="18" charset="0"/>
              </a:rPr>
              <a:t>Science </a:t>
            </a:r>
            <a:r>
              <a:rPr lang="en-US" sz="2000" dirty="0">
                <a:latin typeface="Cambria" pitchFamily="18" charset="0"/>
              </a:rPr>
              <a:t>C</a:t>
            </a:r>
            <a:r>
              <a:rPr lang="en-US" sz="2000" dirty="0" smtClean="0">
                <a:latin typeface="Cambria" pitchFamily="18" charset="0"/>
              </a:rPr>
              <a:t>ollege</a:t>
            </a:r>
            <a:r>
              <a:rPr lang="en-US" sz="2000" dirty="0">
                <a:latin typeface="Cambria" pitchFamily="18" charset="0"/>
              </a:rPr>
              <a:t>, </a:t>
            </a:r>
            <a:r>
              <a:rPr lang="en-US" sz="2000" dirty="0" err="1">
                <a:latin typeface="Cambria" pitchFamily="18" charset="0"/>
              </a:rPr>
              <a:t>P</a:t>
            </a:r>
            <a:r>
              <a:rPr lang="en-US" sz="2000" dirty="0" err="1" smtClean="0">
                <a:latin typeface="Cambria" pitchFamily="18" charset="0"/>
              </a:rPr>
              <a:t>impri</a:t>
            </a:r>
            <a:r>
              <a:rPr lang="en-US" sz="2000" dirty="0">
                <a:latin typeface="Cambria" pitchFamily="18" charset="0"/>
              </a:rPr>
              <a:t>, P</a:t>
            </a:r>
            <a:r>
              <a:rPr lang="en-US" sz="2000" dirty="0" smtClean="0">
                <a:latin typeface="Cambria" pitchFamily="18" charset="0"/>
              </a:rPr>
              <a:t>une</a:t>
            </a:r>
            <a:r>
              <a:rPr lang="en-US" sz="2000" dirty="0">
                <a:latin typeface="Cambria" pitchFamily="18" charset="0"/>
              </a:rPr>
              <a:t>, I</a:t>
            </a:r>
            <a:r>
              <a:rPr lang="en-US" sz="2000" dirty="0" smtClean="0">
                <a:latin typeface="Cambria" pitchFamily="18" charset="0"/>
              </a:rPr>
              <a:t>ndia</a:t>
            </a:r>
            <a:endParaRPr lang="en-US" sz="2000" dirty="0">
              <a:latin typeface="Cambria"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u="none" strike="noStrike" kern="1200" cap="none" spc="0" normalizeH="0" baseline="0" noProof="0" dirty="0">
              <a:ln>
                <a:noFill/>
              </a:ln>
              <a:solidFill>
                <a:schemeClr val="tx1"/>
              </a:solidFill>
              <a:effectLst/>
              <a:uLnTx/>
              <a:uFillTx/>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9990987"/>
              </p:ext>
            </p:extLst>
          </p:nvPr>
        </p:nvGraphicFramePr>
        <p:xfrm>
          <a:off x="2627784" y="1556792"/>
          <a:ext cx="3816425" cy="2265422"/>
        </p:xfrm>
        <a:graphic>
          <a:graphicData uri="http://schemas.openxmlformats.org/drawingml/2006/table">
            <a:tbl>
              <a:tblPr>
                <a:tableStyleId>{5C22544A-7EE6-4342-B048-85BDC9FD1C3A}</a:tableStyleId>
              </a:tblPr>
              <a:tblGrid>
                <a:gridCol w="1221256"/>
                <a:gridCol w="938984"/>
                <a:gridCol w="792088"/>
                <a:gridCol w="864097"/>
              </a:tblGrid>
              <a:tr h="288032">
                <a:tc rowSpan="2">
                  <a:txBody>
                    <a:bodyPr/>
                    <a:lstStyle/>
                    <a:p>
                      <a:pPr>
                        <a:lnSpc>
                          <a:spcPct val="100000"/>
                        </a:lnSpc>
                        <a:spcAft>
                          <a:spcPts val="0"/>
                        </a:spcAft>
                      </a:pPr>
                      <a:r>
                        <a:rPr lang="en-US" sz="1800" dirty="0">
                          <a:effectLst/>
                          <a:latin typeface="Cambria" pitchFamily="18" charset="0"/>
                        </a:rPr>
                        <a:t>Test organism</a:t>
                      </a:r>
                      <a:endParaRPr lang="en-IN" sz="1800"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itchFamily="18" charset="0"/>
                        </a:rPr>
                        <a:t> </a:t>
                      </a:r>
                      <a:r>
                        <a:rPr lang="en-US" sz="1800" dirty="0" smtClean="0">
                          <a:latin typeface="Cambria" pitchFamily="18" charset="0"/>
                        </a:rPr>
                        <a:t>Zone of inhibition (mm)</a:t>
                      </a:r>
                    </a:p>
                  </a:txBody>
                  <a:tcPr marL="0" marR="0" marT="0" marB="0">
                    <a:solidFill>
                      <a:schemeClr val="accent2">
                        <a:lumMod val="60000"/>
                        <a:lumOff val="40000"/>
                      </a:schemeClr>
                    </a:solidFill>
                  </a:tcPr>
                </a:tc>
                <a:tc hMerge="1">
                  <a:txBody>
                    <a:bodyPr/>
                    <a:lstStyle/>
                    <a:p>
                      <a:endParaRPr lang="en-IN"/>
                    </a:p>
                  </a:txBody>
                  <a:tcPr/>
                </a:tc>
                <a:tc hMerge="1">
                  <a:txBody>
                    <a:bodyPr/>
                    <a:lstStyle/>
                    <a:p>
                      <a:endParaRPr lang="en-IN"/>
                    </a:p>
                  </a:txBody>
                  <a:tcPr/>
                </a:tc>
              </a:tr>
              <a:tr h="360040">
                <a:tc vMerge="1">
                  <a:txBody>
                    <a:bodyPr/>
                    <a:lstStyle/>
                    <a:p>
                      <a:endParaRPr lang="en-IN"/>
                    </a:p>
                  </a:txBody>
                  <a:tcPr/>
                </a:tc>
                <a:tc>
                  <a:txBody>
                    <a:bodyPr/>
                    <a:lstStyle/>
                    <a:p>
                      <a:pPr algn="ctr">
                        <a:lnSpc>
                          <a:spcPct val="100000"/>
                        </a:lnSpc>
                        <a:spcAft>
                          <a:spcPts val="0"/>
                        </a:spcAft>
                      </a:pPr>
                      <a:r>
                        <a:rPr lang="en-US" sz="1800" dirty="0" err="1" smtClean="0">
                          <a:effectLst/>
                          <a:latin typeface="Cambria" pitchFamily="18" charset="0"/>
                        </a:rPr>
                        <a:t>SeNp</a:t>
                      </a:r>
                      <a:r>
                        <a:rPr lang="en-US" sz="1800" dirty="0" smtClean="0">
                          <a:effectLst/>
                          <a:latin typeface="Cambria" pitchFamily="18" charset="0"/>
                        </a:rPr>
                        <a:t> </a:t>
                      </a:r>
                      <a:r>
                        <a:rPr lang="en-US" sz="1800" dirty="0">
                          <a:effectLst/>
                          <a:latin typeface="Cambria" pitchFamily="18" charset="0"/>
                        </a:rPr>
                        <a:t>crude</a:t>
                      </a:r>
                      <a:endParaRPr lang="en-IN" sz="1800"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dirty="0" err="1" smtClean="0">
                          <a:effectLst/>
                          <a:latin typeface="Cambria" pitchFamily="18" charset="0"/>
                        </a:rPr>
                        <a:t>AgNp</a:t>
                      </a:r>
                      <a:r>
                        <a:rPr lang="en-US" sz="1800" dirty="0" smtClean="0">
                          <a:effectLst/>
                          <a:latin typeface="Cambria" pitchFamily="18" charset="0"/>
                        </a:rPr>
                        <a:t> </a:t>
                      </a:r>
                      <a:r>
                        <a:rPr lang="en-US" sz="1800" dirty="0">
                          <a:effectLst/>
                          <a:latin typeface="Cambria" pitchFamily="18" charset="0"/>
                        </a:rPr>
                        <a:t>crude</a:t>
                      </a:r>
                      <a:endParaRPr lang="en-IN" sz="1800" dirty="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dirty="0" err="1" smtClean="0">
                          <a:effectLst/>
                          <a:latin typeface="Cambria" pitchFamily="18" charset="0"/>
                        </a:rPr>
                        <a:t>CuNp</a:t>
                      </a:r>
                      <a:endParaRPr lang="en-IN" sz="1800" dirty="0">
                        <a:effectLst/>
                        <a:latin typeface="Cambria" pitchFamily="18" charset="0"/>
                      </a:endParaRPr>
                    </a:p>
                    <a:p>
                      <a:pPr algn="ctr">
                        <a:lnSpc>
                          <a:spcPct val="100000"/>
                        </a:lnSpc>
                        <a:spcAft>
                          <a:spcPts val="0"/>
                        </a:spcAft>
                      </a:pPr>
                      <a:r>
                        <a:rPr lang="en-US" sz="1800" dirty="0">
                          <a:effectLst/>
                          <a:latin typeface="Cambria" pitchFamily="18" charset="0"/>
                        </a:rPr>
                        <a:t>crude</a:t>
                      </a:r>
                      <a:endParaRPr lang="en-IN" sz="1800" dirty="0">
                        <a:effectLst/>
                        <a:latin typeface="Cambria" pitchFamily="18" charset="0"/>
                        <a:ea typeface="Calibri"/>
                        <a:cs typeface="Times New Roman"/>
                      </a:endParaRPr>
                    </a:p>
                  </a:txBody>
                  <a:tcPr marL="0" marR="0" marT="0" marB="0">
                    <a:solidFill>
                      <a:schemeClr val="accent2">
                        <a:lumMod val="60000"/>
                        <a:lumOff val="40000"/>
                      </a:schemeClr>
                    </a:solidFill>
                  </a:tcPr>
                </a:tc>
              </a:tr>
              <a:tr h="264812">
                <a:tc>
                  <a:txBody>
                    <a:bodyPr/>
                    <a:lstStyle/>
                    <a:p>
                      <a:pPr>
                        <a:lnSpc>
                          <a:spcPct val="100000"/>
                        </a:lnSpc>
                        <a:spcAft>
                          <a:spcPts val="0"/>
                        </a:spcAft>
                      </a:pPr>
                      <a:r>
                        <a:rPr lang="en-US" sz="1800" b="1" i="1" dirty="0">
                          <a:effectLst/>
                          <a:latin typeface="Cambria" pitchFamily="18" charset="0"/>
                        </a:rPr>
                        <a:t>Proteus</a:t>
                      </a:r>
                      <a:endParaRPr lang="en-IN" sz="1800" b="1" i="1"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dirty="0">
                          <a:effectLst/>
                          <a:latin typeface="Cambria" pitchFamily="18" charset="0"/>
                        </a:rPr>
                        <a:t>25</a:t>
                      </a:r>
                      <a:endParaRPr lang="en-IN" sz="1800"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r>
              <a:tr h="264812">
                <a:tc>
                  <a:txBody>
                    <a:bodyPr/>
                    <a:lstStyle/>
                    <a:p>
                      <a:pPr>
                        <a:lnSpc>
                          <a:spcPct val="100000"/>
                        </a:lnSpc>
                        <a:spcAft>
                          <a:spcPts val="0"/>
                        </a:spcAft>
                      </a:pPr>
                      <a:r>
                        <a:rPr lang="en-US" sz="1800" b="1" i="1" dirty="0" smtClean="0">
                          <a:effectLst/>
                          <a:latin typeface="Cambria" pitchFamily="18" charset="0"/>
                        </a:rPr>
                        <a:t>Staph</a:t>
                      </a:r>
                      <a:endParaRPr lang="en-IN" sz="1800" b="1" i="1"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30</a:t>
                      </a:r>
                      <a:endParaRPr lang="en-IN" sz="180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10</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17</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r>
              <a:tr h="264812">
                <a:tc>
                  <a:txBody>
                    <a:bodyPr/>
                    <a:lstStyle/>
                    <a:p>
                      <a:pPr>
                        <a:lnSpc>
                          <a:spcPct val="100000"/>
                        </a:lnSpc>
                        <a:spcAft>
                          <a:spcPts val="0"/>
                        </a:spcAft>
                      </a:pPr>
                      <a:r>
                        <a:rPr lang="en-US" sz="1800" b="1" i="1" dirty="0">
                          <a:effectLst/>
                          <a:latin typeface="Cambria" pitchFamily="18" charset="0"/>
                        </a:rPr>
                        <a:t>Bacillus</a:t>
                      </a:r>
                      <a:endParaRPr lang="en-IN" sz="1800" b="1" i="1"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35</a:t>
                      </a:r>
                      <a:endParaRPr lang="en-IN" sz="180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16</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r>
              <a:tr h="264812">
                <a:tc>
                  <a:txBody>
                    <a:bodyPr/>
                    <a:lstStyle/>
                    <a:p>
                      <a:pPr>
                        <a:lnSpc>
                          <a:spcPct val="100000"/>
                        </a:lnSpc>
                        <a:spcAft>
                          <a:spcPts val="0"/>
                        </a:spcAft>
                      </a:pPr>
                      <a:r>
                        <a:rPr lang="en-US" sz="1800" b="1" i="1" dirty="0">
                          <a:effectLst/>
                          <a:latin typeface="Cambria" pitchFamily="18" charset="0"/>
                        </a:rPr>
                        <a:t>E. coli</a:t>
                      </a:r>
                      <a:endParaRPr lang="en-IN" sz="1800" b="1" i="1"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30</a:t>
                      </a:r>
                      <a:endParaRPr lang="en-IN" sz="180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10</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14</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r>
              <a:tr h="264812">
                <a:tc>
                  <a:txBody>
                    <a:bodyPr/>
                    <a:lstStyle/>
                    <a:p>
                      <a:pPr>
                        <a:lnSpc>
                          <a:spcPct val="100000"/>
                        </a:lnSpc>
                        <a:spcAft>
                          <a:spcPts val="0"/>
                        </a:spcAft>
                      </a:pPr>
                      <a:r>
                        <a:rPr lang="en-US" sz="1800" b="1" i="1" dirty="0">
                          <a:effectLst/>
                          <a:latin typeface="Cambria" pitchFamily="18" charset="0"/>
                        </a:rPr>
                        <a:t>Candida</a:t>
                      </a:r>
                      <a:endParaRPr lang="en-IN" sz="1800" b="1" i="1" dirty="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15</a:t>
                      </a:r>
                      <a:endParaRPr lang="en-IN" sz="1800">
                        <a:effectLst/>
                        <a:latin typeface="Cambria" pitchFamily="18" charset="0"/>
                        <a:ea typeface="Calibri"/>
                        <a:cs typeface="Times New Roman"/>
                      </a:endParaRPr>
                    </a:p>
                  </a:txBody>
                  <a:tcPr marL="9525" marR="9525" marT="9525" marB="0" anchor="ctr">
                    <a:solidFill>
                      <a:schemeClr val="accent2">
                        <a:lumMod val="60000"/>
                        <a:lumOff val="40000"/>
                      </a:schemeClr>
                    </a:solidFill>
                  </a:tcPr>
                </a:tc>
                <a:tc>
                  <a:txBody>
                    <a:bodyPr/>
                    <a:lstStyle/>
                    <a:p>
                      <a:pPr algn="ctr">
                        <a:lnSpc>
                          <a:spcPct val="100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0" marR="0" marT="0" marB="0">
                    <a:solidFill>
                      <a:schemeClr val="accent2">
                        <a:lumMod val="60000"/>
                        <a:lumOff val="40000"/>
                      </a:schemeClr>
                    </a:solidFill>
                  </a:tcPr>
                </a:tc>
                <a:tc>
                  <a:txBody>
                    <a:bodyPr/>
                    <a:lstStyle/>
                    <a:p>
                      <a:pPr algn="ctr">
                        <a:lnSpc>
                          <a:spcPct val="100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0" marR="0" marT="0" marB="0">
                    <a:solidFill>
                      <a:schemeClr val="accent2">
                        <a:lumMod val="60000"/>
                        <a:lumOff val="4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31540840"/>
              </p:ext>
            </p:extLst>
          </p:nvPr>
        </p:nvGraphicFramePr>
        <p:xfrm>
          <a:off x="395536" y="3933056"/>
          <a:ext cx="3816424" cy="2382006"/>
        </p:xfrm>
        <a:graphic>
          <a:graphicData uri="http://schemas.openxmlformats.org/drawingml/2006/table">
            <a:tbl>
              <a:tblPr>
                <a:tableStyleId>{5C22544A-7EE6-4342-B048-85BDC9FD1C3A}</a:tableStyleId>
              </a:tblPr>
              <a:tblGrid>
                <a:gridCol w="1080120"/>
                <a:gridCol w="864096"/>
                <a:gridCol w="864096"/>
                <a:gridCol w="1008112"/>
              </a:tblGrid>
              <a:tr h="432048">
                <a:tc rowSpan="2">
                  <a:txBody>
                    <a:bodyPr/>
                    <a:lstStyle/>
                    <a:p>
                      <a:pPr>
                        <a:lnSpc>
                          <a:spcPct val="115000"/>
                        </a:lnSpc>
                        <a:spcAft>
                          <a:spcPts val="0"/>
                        </a:spcAft>
                      </a:pPr>
                      <a:r>
                        <a:rPr lang="en-US" sz="1800" dirty="0">
                          <a:effectLst/>
                          <a:latin typeface="Cambria" pitchFamily="18" charset="0"/>
                        </a:rPr>
                        <a:t>Test organism</a:t>
                      </a:r>
                      <a:endParaRPr lang="en-IN" sz="1800" dirty="0">
                        <a:effectLst/>
                        <a:latin typeface="Cambria" pitchFamily="18" charset="0"/>
                        <a:ea typeface="Calibri"/>
                        <a:cs typeface="Times New Roman"/>
                      </a:endParaRPr>
                    </a:p>
                  </a:txBody>
                  <a:tcPr marL="0" marR="0" marT="0" marB="0" anchor="ctr">
                    <a:solidFill>
                      <a:schemeClr val="tx2">
                        <a:lumMod val="60000"/>
                        <a:lumOff val="40000"/>
                      </a:schemeClr>
                    </a:solidFill>
                  </a:tcP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Cambria" pitchFamily="18" charset="0"/>
                        </a:rPr>
                        <a:t> </a:t>
                      </a:r>
                      <a:r>
                        <a:rPr lang="en-US" sz="1800" dirty="0" smtClean="0">
                          <a:latin typeface="Cambria" pitchFamily="18" charset="0"/>
                        </a:rPr>
                        <a:t>Zone of inhibition (mm)</a:t>
                      </a:r>
                      <a:endParaRPr lang="en-IN" sz="1800" dirty="0">
                        <a:effectLst/>
                        <a:latin typeface="Cambria" pitchFamily="18" charset="0"/>
                        <a:ea typeface="Calibri"/>
                        <a:cs typeface="Times New Roman"/>
                      </a:endParaRPr>
                    </a:p>
                  </a:txBody>
                  <a:tcPr marL="9525" marR="9525" marT="9525" marB="0">
                    <a:solidFill>
                      <a:schemeClr val="tx2">
                        <a:lumMod val="60000"/>
                        <a:lumOff val="40000"/>
                      </a:schemeClr>
                    </a:solidFill>
                  </a:tcPr>
                </a:tc>
                <a:tc hMerge="1">
                  <a:txBody>
                    <a:bodyPr/>
                    <a:lstStyle/>
                    <a:p>
                      <a:endParaRPr lang="en-IN"/>
                    </a:p>
                  </a:txBody>
                  <a:tcPr/>
                </a:tc>
                <a:tc hMerge="1">
                  <a:txBody>
                    <a:bodyPr/>
                    <a:lstStyle/>
                    <a:p>
                      <a:endParaRPr lang="en-IN"/>
                    </a:p>
                  </a:txBody>
                  <a:tcPr/>
                </a:tc>
              </a:tr>
              <a:tr h="315714">
                <a:tc vMerge="1">
                  <a:txBody>
                    <a:bodyPr/>
                    <a:lstStyle/>
                    <a:p>
                      <a:endParaRPr lang="en-IN"/>
                    </a:p>
                  </a:txBody>
                  <a:tcPr/>
                </a:tc>
                <a:tc>
                  <a:txBody>
                    <a:bodyPr/>
                    <a:lstStyle/>
                    <a:p>
                      <a:pPr algn="ctr">
                        <a:lnSpc>
                          <a:spcPct val="115000"/>
                        </a:lnSpc>
                        <a:spcAft>
                          <a:spcPts val="0"/>
                        </a:spcAft>
                      </a:pPr>
                      <a:r>
                        <a:rPr lang="en-US" sz="1800" dirty="0" err="1">
                          <a:effectLst/>
                          <a:latin typeface="Cambria" pitchFamily="18" charset="0"/>
                        </a:rPr>
                        <a:t>SeNPs</a:t>
                      </a:r>
                      <a:endParaRPr lang="en-IN" sz="1800" dirty="0">
                        <a:effectLst/>
                        <a:latin typeface="Cambria" pitchFamily="18" charset="0"/>
                        <a:ea typeface="Calibri"/>
                        <a:cs typeface="Times New Roman"/>
                      </a:endParaRPr>
                    </a:p>
                  </a:txBody>
                  <a:tcPr marL="9525" marR="9525" marT="9525" marB="0">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AgNPs</a:t>
                      </a:r>
                      <a:endParaRPr lang="en-IN" sz="1800">
                        <a:effectLst/>
                        <a:latin typeface="Cambria" pitchFamily="18" charset="0"/>
                        <a:ea typeface="Calibri"/>
                        <a:cs typeface="Times New Roman"/>
                      </a:endParaRPr>
                    </a:p>
                  </a:txBody>
                  <a:tcPr marL="9525" marR="9525" marT="9525" marB="0">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CuNPs</a:t>
                      </a:r>
                      <a:endParaRPr lang="en-IN" sz="1800">
                        <a:effectLst/>
                        <a:latin typeface="Cambria" pitchFamily="18" charset="0"/>
                        <a:ea typeface="Calibri"/>
                        <a:cs typeface="Times New Roman"/>
                      </a:endParaRPr>
                    </a:p>
                  </a:txBody>
                  <a:tcPr marL="9525" marR="9525" marT="9525" marB="0">
                    <a:solidFill>
                      <a:schemeClr val="tx2">
                        <a:lumMod val="60000"/>
                        <a:lumOff val="40000"/>
                      </a:schemeClr>
                    </a:solidFill>
                  </a:tcPr>
                </a:tc>
              </a:tr>
              <a:tr h="315714">
                <a:tc>
                  <a:txBody>
                    <a:bodyPr/>
                    <a:lstStyle/>
                    <a:p>
                      <a:pPr>
                        <a:lnSpc>
                          <a:spcPct val="115000"/>
                        </a:lnSpc>
                        <a:spcAft>
                          <a:spcPts val="0"/>
                        </a:spcAft>
                      </a:pPr>
                      <a:r>
                        <a:rPr lang="en-US" sz="1800" b="1" i="1" dirty="0">
                          <a:effectLst/>
                          <a:latin typeface="Cambria" pitchFamily="18" charset="0"/>
                        </a:rPr>
                        <a:t>E. coli</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9</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20</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r>
              <a:tr h="315714">
                <a:tc>
                  <a:txBody>
                    <a:bodyPr/>
                    <a:lstStyle/>
                    <a:p>
                      <a:pPr>
                        <a:lnSpc>
                          <a:spcPct val="115000"/>
                        </a:lnSpc>
                        <a:spcAft>
                          <a:spcPts val="0"/>
                        </a:spcAft>
                      </a:pPr>
                      <a:r>
                        <a:rPr lang="en-US" sz="1800" b="1" i="1" dirty="0">
                          <a:effectLst/>
                          <a:latin typeface="Cambria" pitchFamily="18" charset="0"/>
                        </a:rPr>
                        <a:t>Bacillus</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14</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r>
              <a:tr h="315714">
                <a:tc>
                  <a:txBody>
                    <a:bodyPr/>
                    <a:lstStyle/>
                    <a:p>
                      <a:pPr>
                        <a:lnSpc>
                          <a:spcPct val="115000"/>
                        </a:lnSpc>
                        <a:spcAft>
                          <a:spcPts val="0"/>
                        </a:spcAft>
                      </a:pPr>
                      <a:r>
                        <a:rPr lang="en-US" sz="1800" b="1" i="1" dirty="0">
                          <a:effectLst/>
                          <a:latin typeface="Cambria" pitchFamily="18" charset="0"/>
                        </a:rPr>
                        <a:t>Staph</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14</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r>
              <a:tr h="315714">
                <a:tc>
                  <a:txBody>
                    <a:bodyPr/>
                    <a:lstStyle/>
                    <a:p>
                      <a:pPr>
                        <a:lnSpc>
                          <a:spcPct val="115000"/>
                        </a:lnSpc>
                        <a:spcAft>
                          <a:spcPts val="0"/>
                        </a:spcAft>
                      </a:pPr>
                      <a:r>
                        <a:rPr lang="en-US" sz="1800" b="1" i="1" dirty="0">
                          <a:effectLst/>
                          <a:latin typeface="Cambria" pitchFamily="18" charset="0"/>
                        </a:rPr>
                        <a:t>Proteus</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20</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r>
              <a:tr h="315714">
                <a:tc>
                  <a:txBody>
                    <a:bodyPr/>
                    <a:lstStyle/>
                    <a:p>
                      <a:pPr>
                        <a:lnSpc>
                          <a:spcPct val="115000"/>
                        </a:lnSpc>
                        <a:spcAft>
                          <a:spcPts val="0"/>
                        </a:spcAft>
                      </a:pPr>
                      <a:r>
                        <a:rPr lang="en-US" sz="1800" b="1" i="1" dirty="0">
                          <a:effectLst/>
                          <a:latin typeface="Cambria" pitchFamily="18" charset="0"/>
                        </a:rPr>
                        <a:t>Candida</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dirty="0">
                          <a:effectLst/>
                          <a:latin typeface="Cambria" pitchFamily="18" charset="0"/>
                        </a:rPr>
                        <a:t>-</a:t>
                      </a:r>
                      <a:endParaRPr lang="en-IN" sz="1800"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00820219"/>
              </p:ext>
            </p:extLst>
          </p:nvPr>
        </p:nvGraphicFramePr>
        <p:xfrm>
          <a:off x="4572000" y="3933056"/>
          <a:ext cx="3816424" cy="2173076"/>
        </p:xfrm>
        <a:graphic>
          <a:graphicData uri="http://schemas.openxmlformats.org/drawingml/2006/table">
            <a:tbl>
              <a:tblPr>
                <a:tableStyleId>{5C22544A-7EE6-4342-B048-85BDC9FD1C3A}</a:tableStyleId>
              </a:tblPr>
              <a:tblGrid>
                <a:gridCol w="1162209"/>
                <a:gridCol w="860496"/>
                <a:gridCol w="860496"/>
                <a:gridCol w="933223"/>
              </a:tblGrid>
              <a:tr h="460999">
                <a:tc rowSpan="2">
                  <a:txBody>
                    <a:bodyPr/>
                    <a:lstStyle/>
                    <a:p>
                      <a:pPr>
                        <a:lnSpc>
                          <a:spcPct val="115000"/>
                        </a:lnSpc>
                        <a:spcAft>
                          <a:spcPts val="0"/>
                        </a:spcAft>
                      </a:pPr>
                      <a:r>
                        <a:rPr lang="en-US" sz="1800" dirty="0">
                          <a:effectLst/>
                          <a:latin typeface="Cambria" pitchFamily="18" charset="0"/>
                        </a:rPr>
                        <a:t> </a:t>
                      </a:r>
                      <a:r>
                        <a:rPr lang="en-US" sz="1800" dirty="0" smtClean="0">
                          <a:effectLst/>
                          <a:latin typeface="Cambria" pitchFamily="18" charset="0"/>
                        </a:rPr>
                        <a:t>Test </a:t>
                      </a:r>
                      <a:r>
                        <a:rPr lang="en-US" sz="1800" dirty="0">
                          <a:effectLst/>
                          <a:latin typeface="Cambria" pitchFamily="18" charset="0"/>
                        </a:rPr>
                        <a:t>organism</a:t>
                      </a:r>
                      <a:endParaRPr lang="en-IN" sz="1800" dirty="0">
                        <a:effectLst/>
                        <a:latin typeface="Cambria" pitchFamily="18" charset="0"/>
                        <a:ea typeface="Calibri"/>
                        <a:cs typeface="Times New Roman"/>
                      </a:endParaRPr>
                    </a:p>
                  </a:txBody>
                  <a:tcPr marL="9525" marR="9525" marT="9525" marB="0">
                    <a:solidFill>
                      <a:schemeClr val="tx2">
                        <a:lumMod val="60000"/>
                        <a:lumOff val="40000"/>
                      </a:schemeClr>
                    </a:solidFill>
                  </a:tcPr>
                </a:tc>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mbria" pitchFamily="18" charset="0"/>
                        </a:rPr>
                        <a:t> </a:t>
                      </a:r>
                      <a:r>
                        <a:rPr lang="en-US" sz="1800" dirty="0" smtClean="0">
                          <a:effectLst/>
                          <a:latin typeface="Cambria" pitchFamily="18" charset="0"/>
                        </a:rPr>
                        <a:t> </a:t>
                      </a:r>
                      <a:r>
                        <a:rPr lang="en-US" sz="1800" dirty="0" smtClean="0">
                          <a:latin typeface="Cambria" pitchFamily="18" charset="0"/>
                        </a:rPr>
                        <a:t>Zone of inhibition (mm)</a:t>
                      </a:r>
                      <a:endParaRPr lang="en-IN" sz="1800" dirty="0" smtClean="0">
                        <a:effectLst/>
                        <a:latin typeface="Cambria" pitchFamily="18" charset="0"/>
                        <a:ea typeface="Calibri"/>
                        <a:cs typeface="Times New Roman"/>
                      </a:endParaRPr>
                    </a:p>
                  </a:txBody>
                  <a:tcPr marL="9525" marR="9525" marT="9525" marB="0">
                    <a:solidFill>
                      <a:schemeClr val="tx2">
                        <a:lumMod val="60000"/>
                        <a:lumOff val="40000"/>
                      </a:schemeClr>
                    </a:solidFill>
                  </a:tcPr>
                </a:tc>
                <a:tc hMerge="1">
                  <a:txBody>
                    <a:bodyPr/>
                    <a:lstStyle/>
                    <a:p>
                      <a:endParaRPr lang="en-IN"/>
                    </a:p>
                  </a:txBody>
                  <a:tcPr/>
                </a:tc>
                <a:tc hMerge="1">
                  <a:txBody>
                    <a:bodyPr/>
                    <a:lstStyle/>
                    <a:p>
                      <a:endParaRPr lang="en-IN"/>
                    </a:p>
                  </a:txBody>
                  <a:tcPr/>
                </a:tc>
              </a:tr>
              <a:tr h="259081">
                <a:tc vMerge="1">
                  <a:txBody>
                    <a:bodyPr/>
                    <a:lstStyle/>
                    <a:p>
                      <a:endParaRPr lang="en-IN"/>
                    </a:p>
                  </a:txBody>
                  <a:tcPr/>
                </a:tc>
                <a:tc>
                  <a:txBody>
                    <a:bodyPr/>
                    <a:lstStyle/>
                    <a:p>
                      <a:pPr algn="ctr">
                        <a:lnSpc>
                          <a:spcPct val="115000"/>
                        </a:lnSpc>
                        <a:spcAft>
                          <a:spcPts val="0"/>
                        </a:spcAft>
                      </a:pPr>
                      <a:r>
                        <a:rPr lang="en-US" sz="1800">
                          <a:effectLst/>
                          <a:latin typeface="Cambria" pitchFamily="18" charset="0"/>
                        </a:rPr>
                        <a:t>SeNPs</a:t>
                      </a:r>
                      <a:endParaRPr lang="en-IN" sz="1800">
                        <a:effectLst/>
                        <a:latin typeface="Cambria" pitchFamily="18" charset="0"/>
                        <a:ea typeface="Calibri"/>
                        <a:cs typeface="Times New Roman"/>
                      </a:endParaRPr>
                    </a:p>
                  </a:txBody>
                  <a:tcPr marL="9525" marR="9525" marT="9525" marB="0">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AgNp</a:t>
                      </a:r>
                      <a:endParaRPr lang="en-IN" sz="1800">
                        <a:effectLst/>
                        <a:latin typeface="Cambria" pitchFamily="18" charset="0"/>
                        <a:ea typeface="Calibri"/>
                        <a:cs typeface="Times New Roman"/>
                      </a:endParaRPr>
                    </a:p>
                  </a:txBody>
                  <a:tcPr marL="0" marR="0" marT="0" marB="0">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CuNp</a:t>
                      </a:r>
                      <a:endParaRPr lang="en-IN" sz="1800">
                        <a:effectLst/>
                        <a:latin typeface="Cambria" pitchFamily="18" charset="0"/>
                        <a:ea typeface="Calibri"/>
                        <a:cs typeface="Times New Roman"/>
                      </a:endParaRPr>
                    </a:p>
                  </a:txBody>
                  <a:tcPr marL="0" marR="0" marT="0" marB="0">
                    <a:solidFill>
                      <a:schemeClr val="tx2">
                        <a:lumMod val="60000"/>
                        <a:lumOff val="40000"/>
                      </a:schemeClr>
                    </a:solidFill>
                  </a:tcPr>
                </a:tc>
              </a:tr>
              <a:tr h="346771">
                <a:tc>
                  <a:txBody>
                    <a:bodyPr/>
                    <a:lstStyle/>
                    <a:p>
                      <a:pPr>
                        <a:lnSpc>
                          <a:spcPct val="115000"/>
                        </a:lnSpc>
                        <a:spcAft>
                          <a:spcPts val="0"/>
                        </a:spcAft>
                      </a:pPr>
                      <a:r>
                        <a:rPr lang="en-US" sz="1800" b="1" i="1" dirty="0">
                          <a:effectLst/>
                          <a:latin typeface="Cambria" pitchFamily="18" charset="0"/>
                        </a:rPr>
                        <a:t>Staph</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10</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15</a:t>
                      </a:r>
                      <a:endParaRPr lang="en-IN" sz="1800">
                        <a:effectLst/>
                        <a:latin typeface="Cambria" pitchFamily="18" charset="0"/>
                        <a:ea typeface="Times New Roman"/>
                      </a:endParaRPr>
                    </a:p>
                  </a:txBody>
                  <a:tcPr marL="0" marR="0" marT="0"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15</a:t>
                      </a:r>
                      <a:endParaRPr lang="en-IN" sz="1800">
                        <a:effectLst/>
                        <a:latin typeface="Cambria" pitchFamily="18" charset="0"/>
                        <a:ea typeface="Times New Roman"/>
                      </a:endParaRPr>
                    </a:p>
                  </a:txBody>
                  <a:tcPr marL="0" marR="0" marT="0" marB="0">
                    <a:solidFill>
                      <a:schemeClr val="tx2">
                        <a:lumMod val="60000"/>
                        <a:lumOff val="40000"/>
                      </a:schemeClr>
                    </a:solidFill>
                  </a:tcPr>
                </a:tc>
              </a:tr>
              <a:tr h="346771">
                <a:tc>
                  <a:txBody>
                    <a:bodyPr/>
                    <a:lstStyle/>
                    <a:p>
                      <a:pPr>
                        <a:lnSpc>
                          <a:spcPct val="115000"/>
                        </a:lnSpc>
                        <a:spcAft>
                          <a:spcPts val="0"/>
                        </a:spcAft>
                      </a:pPr>
                      <a:r>
                        <a:rPr lang="en-US" sz="1800" b="1" i="1" dirty="0">
                          <a:effectLst/>
                          <a:latin typeface="Cambria" pitchFamily="18" charset="0"/>
                        </a:rPr>
                        <a:t>Bacillus</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30</a:t>
                      </a:r>
                      <a:endParaRPr lang="en-IN" sz="1800">
                        <a:effectLst/>
                        <a:latin typeface="Cambria" pitchFamily="18" charset="0"/>
                        <a:ea typeface="Times New Roman"/>
                      </a:endParaRPr>
                    </a:p>
                  </a:txBody>
                  <a:tcPr marL="0" marR="0" marT="0"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9</a:t>
                      </a:r>
                      <a:endParaRPr lang="en-IN" sz="1800">
                        <a:effectLst/>
                        <a:latin typeface="Cambria" pitchFamily="18" charset="0"/>
                        <a:ea typeface="Times New Roman"/>
                      </a:endParaRPr>
                    </a:p>
                  </a:txBody>
                  <a:tcPr marL="0" marR="0" marT="0" marB="0">
                    <a:solidFill>
                      <a:schemeClr val="tx2">
                        <a:lumMod val="60000"/>
                        <a:lumOff val="40000"/>
                      </a:schemeClr>
                    </a:solidFill>
                  </a:tcPr>
                </a:tc>
              </a:tr>
              <a:tr h="346771">
                <a:tc>
                  <a:txBody>
                    <a:bodyPr/>
                    <a:lstStyle/>
                    <a:p>
                      <a:pPr>
                        <a:lnSpc>
                          <a:spcPct val="115000"/>
                        </a:lnSpc>
                        <a:spcAft>
                          <a:spcPts val="0"/>
                        </a:spcAft>
                      </a:pPr>
                      <a:r>
                        <a:rPr lang="en-US" sz="1800" b="1" i="1" dirty="0">
                          <a:effectLst/>
                          <a:latin typeface="Cambria" pitchFamily="18" charset="0"/>
                        </a:rPr>
                        <a:t>E. coli</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10</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kern="1200" dirty="0">
                          <a:effectLst/>
                          <a:latin typeface="Cambria" pitchFamily="18" charset="0"/>
                        </a:rPr>
                        <a:t>29</a:t>
                      </a:r>
                      <a:endParaRPr lang="en-IN" sz="1800" dirty="0">
                        <a:effectLst/>
                        <a:latin typeface="Cambria" pitchFamily="18" charset="0"/>
                        <a:ea typeface="Times New Roman"/>
                      </a:endParaRPr>
                    </a:p>
                  </a:txBody>
                  <a:tcPr marL="0" marR="0" marT="0"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a:t>
                      </a:r>
                      <a:endParaRPr lang="en-IN" sz="1800">
                        <a:effectLst/>
                        <a:latin typeface="Cambria" pitchFamily="18" charset="0"/>
                        <a:ea typeface="Times New Roman"/>
                      </a:endParaRPr>
                    </a:p>
                  </a:txBody>
                  <a:tcPr marL="0" marR="0" marT="0" marB="0">
                    <a:solidFill>
                      <a:schemeClr val="tx2">
                        <a:lumMod val="60000"/>
                        <a:lumOff val="40000"/>
                      </a:schemeClr>
                    </a:solidFill>
                  </a:tcPr>
                </a:tc>
              </a:tr>
              <a:tr h="346771">
                <a:tc>
                  <a:txBody>
                    <a:bodyPr/>
                    <a:lstStyle/>
                    <a:p>
                      <a:pPr>
                        <a:lnSpc>
                          <a:spcPct val="115000"/>
                        </a:lnSpc>
                        <a:spcAft>
                          <a:spcPts val="0"/>
                        </a:spcAft>
                      </a:pPr>
                      <a:r>
                        <a:rPr lang="en-US" sz="1800" b="1" i="1" dirty="0">
                          <a:effectLst/>
                          <a:latin typeface="Cambria" pitchFamily="18" charset="0"/>
                        </a:rPr>
                        <a:t>Proteus</a:t>
                      </a:r>
                      <a:endParaRPr lang="en-IN" sz="1800" b="1" i="1" dirty="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a:effectLst/>
                          <a:latin typeface="Cambria" pitchFamily="18" charset="0"/>
                        </a:rPr>
                        <a:t>15</a:t>
                      </a:r>
                      <a:endParaRPr lang="en-IN" sz="1800">
                        <a:effectLst/>
                        <a:latin typeface="Cambria" pitchFamily="18" charset="0"/>
                        <a:ea typeface="Calibri"/>
                        <a:cs typeface="Times New Roman"/>
                      </a:endParaRPr>
                    </a:p>
                  </a:txBody>
                  <a:tcPr marL="9525" marR="9525" marT="9525" marB="0" anchor="ctr">
                    <a:solidFill>
                      <a:schemeClr val="tx2">
                        <a:lumMod val="60000"/>
                        <a:lumOff val="40000"/>
                      </a:schemeClr>
                    </a:solidFill>
                  </a:tcPr>
                </a:tc>
                <a:tc>
                  <a:txBody>
                    <a:bodyPr/>
                    <a:lstStyle/>
                    <a:p>
                      <a:pPr algn="ctr">
                        <a:lnSpc>
                          <a:spcPct val="115000"/>
                        </a:lnSpc>
                        <a:spcAft>
                          <a:spcPts val="0"/>
                        </a:spcAft>
                      </a:pPr>
                      <a:r>
                        <a:rPr lang="en-US" sz="1800" kern="1200">
                          <a:effectLst/>
                          <a:latin typeface="Cambria" pitchFamily="18" charset="0"/>
                        </a:rPr>
                        <a:t>31</a:t>
                      </a:r>
                      <a:endParaRPr lang="en-IN" sz="1800">
                        <a:effectLst/>
                        <a:latin typeface="Cambria" pitchFamily="18" charset="0"/>
                        <a:ea typeface="Times New Roman"/>
                      </a:endParaRPr>
                    </a:p>
                  </a:txBody>
                  <a:tcPr marL="0" marR="0" marT="0" marB="0" anchor="ctr">
                    <a:solidFill>
                      <a:schemeClr val="tx2">
                        <a:lumMod val="60000"/>
                        <a:lumOff val="40000"/>
                      </a:schemeClr>
                    </a:solidFill>
                  </a:tcPr>
                </a:tc>
                <a:tc>
                  <a:txBody>
                    <a:bodyPr/>
                    <a:lstStyle/>
                    <a:p>
                      <a:pPr algn="ctr">
                        <a:lnSpc>
                          <a:spcPct val="115000"/>
                        </a:lnSpc>
                        <a:spcAft>
                          <a:spcPts val="0"/>
                        </a:spcAft>
                      </a:pPr>
                      <a:r>
                        <a:rPr lang="en-US" sz="1800" kern="1200" dirty="0">
                          <a:effectLst/>
                          <a:latin typeface="Cambria" pitchFamily="18" charset="0"/>
                        </a:rPr>
                        <a:t>31</a:t>
                      </a:r>
                      <a:endParaRPr lang="en-IN" sz="1800" dirty="0">
                        <a:effectLst/>
                        <a:latin typeface="Cambria" pitchFamily="18" charset="0"/>
                        <a:ea typeface="Times New Roman"/>
                      </a:endParaRPr>
                    </a:p>
                  </a:txBody>
                  <a:tcPr marL="0" marR="0" marT="0" marB="0">
                    <a:solidFill>
                      <a:schemeClr val="tx2">
                        <a:lumMod val="60000"/>
                        <a:lumOff val="40000"/>
                      </a:schemeClr>
                    </a:solidFill>
                  </a:tcPr>
                </a:tc>
              </a:tr>
            </a:tbl>
          </a:graphicData>
        </a:graphic>
      </p:graphicFrame>
      <p:sp>
        <p:nvSpPr>
          <p:cNvPr id="6" name="TextBox 5">
            <a:extLst>
              <a:ext uri="{FF2B5EF4-FFF2-40B4-BE49-F238E27FC236}">
                <a16:creationId xmlns:a16="http://schemas.microsoft.com/office/drawing/2014/main" xmlns="" id="{E398D02A-CE21-4CC6-00A0-9DEDBEBFDA04}"/>
              </a:ext>
            </a:extLst>
          </p:cNvPr>
          <p:cNvSpPr txBox="1"/>
          <p:nvPr/>
        </p:nvSpPr>
        <p:spPr>
          <a:xfrm>
            <a:off x="7044896" y="3397642"/>
            <a:ext cx="899856" cy="369332"/>
          </a:xfrm>
          <a:prstGeom prst="rect">
            <a:avLst/>
          </a:prstGeom>
          <a:solidFill>
            <a:schemeClr val="accent1">
              <a:lumMod val="40000"/>
              <a:lumOff val="60000"/>
            </a:schemeClr>
          </a:solidFill>
          <a:ln>
            <a:solidFill>
              <a:schemeClr val="bg2"/>
            </a:solidFill>
          </a:ln>
        </p:spPr>
        <p:txBody>
          <a:bodyPr wrap="square" rtlCol="0">
            <a:spAutoFit/>
          </a:bodyPr>
          <a:lstStyle/>
          <a:p>
            <a:r>
              <a:rPr lang="en-US" b="1" kern="1200" dirty="0" smtClean="0">
                <a:solidFill>
                  <a:schemeClr val="tx1"/>
                </a:solidFill>
                <a:latin typeface="Cambria" pitchFamily="18" charset="0"/>
              </a:rPr>
              <a:t>DMSO</a:t>
            </a:r>
            <a:endParaRPr lang="en-US" b="1" kern="1200" dirty="0">
              <a:solidFill>
                <a:schemeClr val="tx1"/>
              </a:solidFill>
              <a:latin typeface="Cambria" pitchFamily="18" charset="0"/>
            </a:endParaRPr>
          </a:p>
        </p:txBody>
      </p:sp>
      <p:sp>
        <p:nvSpPr>
          <p:cNvPr id="7" name="TextBox 6">
            <a:extLst>
              <a:ext uri="{FF2B5EF4-FFF2-40B4-BE49-F238E27FC236}">
                <a16:creationId xmlns:a16="http://schemas.microsoft.com/office/drawing/2014/main" xmlns="" id="{E398D02A-CE21-4CC6-00A0-9DEDBEBFDA04}"/>
              </a:ext>
            </a:extLst>
          </p:cNvPr>
          <p:cNvSpPr txBox="1"/>
          <p:nvPr/>
        </p:nvSpPr>
        <p:spPr>
          <a:xfrm>
            <a:off x="683568" y="3419708"/>
            <a:ext cx="899856" cy="369332"/>
          </a:xfrm>
          <a:prstGeom prst="rect">
            <a:avLst/>
          </a:prstGeom>
          <a:solidFill>
            <a:schemeClr val="accent1">
              <a:lumMod val="40000"/>
              <a:lumOff val="60000"/>
            </a:schemeClr>
          </a:solidFill>
          <a:ln>
            <a:solidFill>
              <a:schemeClr val="bg2"/>
            </a:solidFill>
          </a:ln>
        </p:spPr>
        <p:txBody>
          <a:bodyPr wrap="square" rtlCol="0">
            <a:spAutoFit/>
          </a:bodyPr>
          <a:lstStyle/>
          <a:p>
            <a:r>
              <a:rPr lang="en-US" b="1" kern="1200" dirty="0" smtClean="0">
                <a:solidFill>
                  <a:schemeClr val="tx1"/>
                </a:solidFill>
                <a:latin typeface="Cambria" pitchFamily="18" charset="0"/>
              </a:rPr>
              <a:t>D/W</a:t>
            </a:r>
            <a:endParaRPr lang="en-US" b="1" kern="1200" dirty="0">
              <a:solidFill>
                <a:schemeClr val="tx1"/>
              </a:solidFill>
              <a:latin typeface="Cambria" pitchFamily="18" charset="0"/>
            </a:endParaRPr>
          </a:p>
        </p:txBody>
      </p:sp>
      <p:sp>
        <p:nvSpPr>
          <p:cNvPr id="8" name="Rectangle 7"/>
          <p:cNvSpPr/>
          <p:nvPr/>
        </p:nvSpPr>
        <p:spPr>
          <a:xfrm>
            <a:off x="107504" y="404664"/>
            <a:ext cx="6354306" cy="584775"/>
          </a:xfrm>
          <a:prstGeom prst="rect">
            <a:avLst/>
          </a:prstGeom>
        </p:spPr>
        <p:txBody>
          <a:bodyPr wrap="square">
            <a:spAutoFit/>
          </a:bodyPr>
          <a:lstStyle/>
          <a:p>
            <a:r>
              <a:rPr lang="en-US" sz="3200" b="1" dirty="0">
                <a:latin typeface="Cambria" pitchFamily="18" charset="0"/>
              </a:rPr>
              <a:t>Antimicrobial activity of NPs</a:t>
            </a:r>
          </a:p>
        </p:txBody>
      </p:sp>
    </p:spTree>
    <p:extLst>
      <p:ext uri="{BB962C8B-B14F-4D97-AF65-F5344CB8AC3E}">
        <p14:creationId xmlns:p14="http://schemas.microsoft.com/office/powerpoint/2010/main" val="1130153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0A8CED-08AB-6DAA-F0E5-B5EA592EBD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6254"/>
            <a:ext cx="4319880" cy="13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879AB71C-EB4A-A5BF-65EF-36B9ABED68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805244"/>
            <a:ext cx="1194814" cy="1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30A093F6-229B-613E-B139-623EDFEFFC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2785891"/>
            <a:ext cx="1323173" cy="158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E32D0621-CA78-F998-825E-8DA5056E34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2780928"/>
            <a:ext cx="1240483" cy="158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DAA4EDD0-7076-234A-C1FE-BB5D4DF787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4447443"/>
            <a:ext cx="2690936" cy="152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xmlns="" id="{034E3039-A4EF-E9C0-A3D5-323DF85DB0B8}"/>
              </a:ext>
            </a:extLst>
          </p:cNvPr>
          <p:cNvGraphicFramePr>
            <a:graphicFrameLocks noGrp="1"/>
          </p:cNvGraphicFramePr>
          <p:nvPr>
            <p:extLst>
              <p:ext uri="{D42A27DB-BD31-4B8C-83A1-F6EECF244321}">
                <p14:modId xmlns:p14="http://schemas.microsoft.com/office/powerpoint/2010/main" val="1618788906"/>
              </p:ext>
            </p:extLst>
          </p:nvPr>
        </p:nvGraphicFramePr>
        <p:xfrm>
          <a:off x="4427984" y="1364920"/>
          <a:ext cx="4680519" cy="4440344"/>
        </p:xfrm>
        <a:graphic>
          <a:graphicData uri="http://schemas.openxmlformats.org/drawingml/2006/table">
            <a:tbl>
              <a:tblPr/>
              <a:tblGrid>
                <a:gridCol w="1584176">
                  <a:extLst>
                    <a:ext uri="{9D8B030D-6E8A-4147-A177-3AD203B41FA5}">
                      <a16:colId xmlns:a16="http://schemas.microsoft.com/office/drawing/2014/main" xmlns="" val="20000"/>
                    </a:ext>
                  </a:extLst>
                </a:gridCol>
                <a:gridCol w="1152127">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tblGrid>
              <a:tr h="254212">
                <a:tc rowSpan="2">
                  <a:txBody>
                    <a:bodyPr/>
                    <a:lstStyle/>
                    <a:p>
                      <a:pPr indent="0" algn="ctr"/>
                      <a:r>
                        <a:rPr lang="en-US" sz="2200" dirty="0">
                          <a:latin typeface="Times New Roman"/>
                        </a:rPr>
                        <a:t>Test organism</a:t>
                      </a:r>
                    </a:p>
                  </a:txBody>
                  <a:tcPr marL="0" marR="0" marT="0" marB="0"/>
                </a:tc>
                <a:tc gridSpan="2">
                  <a:txBody>
                    <a:bodyPr/>
                    <a:lstStyle/>
                    <a:p>
                      <a:pPr indent="0" algn="ctr"/>
                      <a:r>
                        <a:rPr lang="en-US" sz="2200">
                          <a:latin typeface="Times New Roman"/>
                        </a:rPr>
                        <a:t>Zone of inhibition (mm)</a:t>
                      </a:r>
                    </a:p>
                  </a:txBody>
                  <a:tcPr marL="0" marR="0" marT="0" marB="0" anchor="b"/>
                </a:tc>
                <a:tc hMerge="1">
                  <a:txBody>
                    <a:bodyPr/>
                    <a:lstStyle/>
                    <a:p>
                      <a:endParaRPr sz="1600"/>
                    </a:p>
                  </a:txBody>
                  <a:tcPr marL="0" marR="0" marT="0" marB="0"/>
                </a:tc>
                <a:extLst>
                  <a:ext uri="{0D108BD9-81ED-4DB2-BD59-A6C34878D82A}">
                    <a16:rowId xmlns:a16="http://schemas.microsoft.com/office/drawing/2014/main" xmlns="" val="10000"/>
                  </a:ext>
                </a:extLst>
              </a:tr>
              <a:tr h="508424">
                <a:tc vMerge="1">
                  <a:txBody>
                    <a:bodyPr/>
                    <a:lstStyle/>
                    <a:p>
                      <a:endParaRPr sz="2400"/>
                    </a:p>
                  </a:txBody>
                  <a:tcPr marL="0" marR="0" marT="0" marB="0"/>
                </a:tc>
                <a:tc>
                  <a:txBody>
                    <a:bodyPr/>
                    <a:lstStyle/>
                    <a:p>
                      <a:pPr indent="0" algn="ctr">
                        <a:lnSpc>
                          <a:spcPts val="1368"/>
                        </a:lnSpc>
                      </a:pPr>
                      <a:r>
                        <a:rPr lang="en-US" sz="2200" dirty="0">
                          <a:latin typeface="Times New Roman"/>
                        </a:rPr>
                        <a:t>Positive control </a:t>
                      </a:r>
                    </a:p>
                  </a:txBody>
                  <a:tcPr marL="0" marR="0" marT="0" marB="0" anchor="b"/>
                </a:tc>
                <a:tc>
                  <a:txBody>
                    <a:bodyPr/>
                    <a:lstStyle/>
                    <a:p>
                      <a:pPr marL="101600" indent="0"/>
                      <a:r>
                        <a:rPr lang="en-US" sz="2200" dirty="0" err="1">
                          <a:latin typeface="Times New Roman"/>
                        </a:rPr>
                        <a:t>Nanocomposite</a:t>
                      </a:r>
                      <a:endParaRPr lang="en-US" sz="2200" dirty="0">
                        <a:latin typeface="Times New Roman"/>
                      </a:endParaRPr>
                    </a:p>
                  </a:txBody>
                  <a:tcPr marL="0" marR="0" marT="0" marB="0" anchor="ctr"/>
                </a:tc>
                <a:extLst>
                  <a:ext uri="{0D108BD9-81ED-4DB2-BD59-A6C34878D82A}">
                    <a16:rowId xmlns:a16="http://schemas.microsoft.com/office/drawing/2014/main" xmlns="" val="10001"/>
                  </a:ext>
                </a:extLst>
              </a:tr>
              <a:tr h="254212">
                <a:tc>
                  <a:txBody>
                    <a:bodyPr/>
                    <a:lstStyle/>
                    <a:p>
                      <a:pPr indent="0"/>
                      <a:r>
                        <a:rPr lang="en-US" sz="2100" i="1" dirty="0">
                          <a:latin typeface="Times New Roman"/>
                        </a:rPr>
                        <a:t>Bacillus</a:t>
                      </a:r>
                    </a:p>
                  </a:txBody>
                  <a:tcPr marL="0" marR="0" marT="0" marB="0" anchor="ctr"/>
                </a:tc>
                <a:tc>
                  <a:txBody>
                    <a:bodyPr/>
                    <a:lstStyle/>
                    <a:p>
                      <a:pPr indent="0" algn="ctr"/>
                      <a:r>
                        <a:rPr lang="en-US" sz="2200">
                          <a:latin typeface="Times New Roman"/>
                        </a:rPr>
                        <a:t>40</a:t>
                      </a:r>
                    </a:p>
                  </a:txBody>
                  <a:tcPr marL="0" marR="0" marT="0" marB="0" anchor="ctr"/>
                </a:tc>
                <a:tc>
                  <a:txBody>
                    <a:bodyPr/>
                    <a:lstStyle/>
                    <a:p>
                      <a:pPr indent="0" algn="ctr"/>
                      <a:r>
                        <a:rPr lang="en-US" sz="2200">
                          <a:latin typeface="Times New Roman"/>
                        </a:rPr>
                        <a:t>40</a:t>
                      </a:r>
                    </a:p>
                  </a:txBody>
                  <a:tcPr marL="0" marR="0" marT="0" marB="0" anchor="ctr"/>
                </a:tc>
                <a:extLst>
                  <a:ext uri="{0D108BD9-81ED-4DB2-BD59-A6C34878D82A}">
                    <a16:rowId xmlns:a16="http://schemas.microsoft.com/office/drawing/2014/main" xmlns="" val="10002"/>
                  </a:ext>
                </a:extLst>
              </a:tr>
              <a:tr h="254212">
                <a:tc>
                  <a:txBody>
                    <a:bodyPr/>
                    <a:lstStyle/>
                    <a:p>
                      <a:pPr indent="0"/>
                      <a:r>
                        <a:rPr lang="en-US" sz="2100" i="1" dirty="0">
                          <a:latin typeface="Times New Roman"/>
                        </a:rPr>
                        <a:t>Staph</a:t>
                      </a:r>
                    </a:p>
                  </a:txBody>
                  <a:tcPr marL="0" marR="0" marT="0" marB="0" anchor="ctr"/>
                </a:tc>
                <a:tc>
                  <a:txBody>
                    <a:bodyPr/>
                    <a:lstStyle/>
                    <a:p>
                      <a:pPr indent="0" algn="ctr"/>
                      <a:r>
                        <a:rPr lang="en-US" sz="2200" dirty="0" smtClean="0">
                          <a:latin typeface="Times New Roman"/>
                        </a:rPr>
                        <a:t>38</a:t>
                      </a:r>
                      <a:endParaRPr lang="en-US" sz="2200" dirty="0">
                        <a:latin typeface="Times New Roman"/>
                      </a:endParaRPr>
                    </a:p>
                  </a:txBody>
                  <a:tcPr marL="0" marR="0" marT="0" marB="0" anchor="ctr"/>
                </a:tc>
                <a:tc>
                  <a:txBody>
                    <a:bodyPr/>
                    <a:lstStyle/>
                    <a:p>
                      <a:pPr indent="0" algn="ctr"/>
                      <a:r>
                        <a:rPr lang="en-US" sz="2200" dirty="0" smtClean="0">
                          <a:latin typeface="Times New Roman"/>
                        </a:rPr>
                        <a:t>18</a:t>
                      </a:r>
                      <a:endParaRPr lang="en-US" sz="2200" dirty="0">
                        <a:latin typeface="Times New Roman"/>
                      </a:endParaRPr>
                    </a:p>
                  </a:txBody>
                  <a:tcPr marL="0" marR="0" marT="0" marB="0" anchor="ctr"/>
                </a:tc>
                <a:extLst>
                  <a:ext uri="{0D108BD9-81ED-4DB2-BD59-A6C34878D82A}">
                    <a16:rowId xmlns:a16="http://schemas.microsoft.com/office/drawing/2014/main" xmlns="" val="10003"/>
                  </a:ext>
                </a:extLst>
              </a:tr>
              <a:tr h="254212">
                <a:tc>
                  <a:txBody>
                    <a:bodyPr/>
                    <a:lstStyle/>
                    <a:p>
                      <a:pPr indent="0"/>
                      <a:r>
                        <a:rPr lang="en-US" sz="2100" i="1" dirty="0">
                          <a:latin typeface="Times New Roman"/>
                        </a:rPr>
                        <a:t>E. coli</a:t>
                      </a:r>
                    </a:p>
                  </a:txBody>
                  <a:tcPr marL="0" marR="0" marT="0" marB="0" anchor="ctr"/>
                </a:tc>
                <a:tc>
                  <a:txBody>
                    <a:bodyPr/>
                    <a:lstStyle/>
                    <a:p>
                      <a:pPr indent="0" algn="ctr"/>
                      <a:r>
                        <a:rPr lang="en-US" sz="2200" dirty="0" smtClean="0">
                          <a:latin typeface="Times New Roman"/>
                        </a:rPr>
                        <a:t>39</a:t>
                      </a:r>
                      <a:endParaRPr lang="en-US" sz="2200" dirty="0">
                        <a:latin typeface="Times New Roman"/>
                      </a:endParaRPr>
                    </a:p>
                  </a:txBody>
                  <a:tcPr marL="0" marR="0" marT="0" marB="0" anchor="ctr"/>
                </a:tc>
                <a:tc>
                  <a:txBody>
                    <a:bodyPr/>
                    <a:lstStyle/>
                    <a:p>
                      <a:pPr indent="0" algn="ctr"/>
                      <a:r>
                        <a:rPr lang="en-US" sz="2200" dirty="0" smtClean="0">
                          <a:latin typeface="Times New Roman"/>
                        </a:rPr>
                        <a:t>38</a:t>
                      </a:r>
                      <a:endParaRPr lang="en-US" sz="2200" dirty="0">
                        <a:latin typeface="Times New Roman"/>
                      </a:endParaRPr>
                    </a:p>
                  </a:txBody>
                  <a:tcPr marL="0" marR="0" marT="0" marB="0" anchor="ctr"/>
                </a:tc>
                <a:extLst>
                  <a:ext uri="{0D108BD9-81ED-4DB2-BD59-A6C34878D82A}">
                    <a16:rowId xmlns:a16="http://schemas.microsoft.com/office/drawing/2014/main" xmlns="" val="10004"/>
                  </a:ext>
                </a:extLst>
              </a:tr>
              <a:tr h="254212">
                <a:tc>
                  <a:txBody>
                    <a:bodyPr/>
                    <a:lstStyle/>
                    <a:p>
                      <a:pPr indent="0"/>
                      <a:r>
                        <a:rPr lang="en-US" sz="2100" i="1" dirty="0">
                          <a:latin typeface="Times New Roman"/>
                        </a:rPr>
                        <a:t>Proteus</a:t>
                      </a:r>
                    </a:p>
                  </a:txBody>
                  <a:tcPr marL="0" marR="0" marT="0" marB="0" anchor="ctr"/>
                </a:tc>
                <a:tc>
                  <a:txBody>
                    <a:bodyPr/>
                    <a:lstStyle/>
                    <a:p>
                      <a:pPr indent="0" algn="ctr"/>
                      <a:r>
                        <a:rPr lang="en-US" sz="2200" dirty="0" smtClean="0">
                          <a:latin typeface="Times New Roman"/>
                        </a:rPr>
                        <a:t>35</a:t>
                      </a:r>
                      <a:endParaRPr lang="en-US" sz="2200" dirty="0">
                        <a:latin typeface="Times New Roman"/>
                      </a:endParaRPr>
                    </a:p>
                  </a:txBody>
                  <a:tcPr marL="0" marR="0" marT="0" marB="0" anchor="ctr"/>
                </a:tc>
                <a:tc>
                  <a:txBody>
                    <a:bodyPr/>
                    <a:lstStyle/>
                    <a:p>
                      <a:pPr indent="0" algn="ctr"/>
                      <a:r>
                        <a:rPr lang="en-US" sz="2200" dirty="0" smtClean="0">
                          <a:latin typeface="Times New Roman"/>
                        </a:rPr>
                        <a:t>33</a:t>
                      </a:r>
                      <a:endParaRPr lang="en-US" sz="2200" dirty="0">
                        <a:latin typeface="Times New Roman"/>
                      </a:endParaRPr>
                    </a:p>
                  </a:txBody>
                  <a:tcPr marL="0" marR="0" marT="0" marB="0" anchor="ctr"/>
                </a:tc>
                <a:extLst>
                  <a:ext uri="{0D108BD9-81ED-4DB2-BD59-A6C34878D82A}">
                    <a16:rowId xmlns:a16="http://schemas.microsoft.com/office/drawing/2014/main" xmlns="" val="10005"/>
                  </a:ext>
                </a:extLst>
              </a:tr>
              <a:tr h="508424">
                <a:tc>
                  <a:txBody>
                    <a:bodyPr/>
                    <a:lstStyle/>
                    <a:p>
                      <a:pPr indent="0"/>
                      <a:r>
                        <a:rPr lang="en-US" sz="2100" dirty="0">
                          <a:latin typeface="Times New Roman"/>
                        </a:rPr>
                        <a:t>MDR </a:t>
                      </a:r>
                      <a:r>
                        <a:rPr lang="en-US" sz="2100" i="1" dirty="0" err="1">
                          <a:latin typeface="Times New Roman"/>
                        </a:rPr>
                        <a:t>Enterobacter</a:t>
                      </a:r>
                      <a:endParaRPr lang="en-US" sz="2100" i="1" dirty="0">
                        <a:latin typeface="Times New Roman"/>
                      </a:endParaRPr>
                    </a:p>
                  </a:txBody>
                  <a:tcPr marL="0" marR="0" marT="0" marB="0" anchor="ctr"/>
                </a:tc>
                <a:tc>
                  <a:txBody>
                    <a:bodyPr/>
                    <a:lstStyle/>
                    <a:p>
                      <a:pPr indent="0" algn="ctr"/>
                      <a:r>
                        <a:rPr lang="en-US" sz="2200">
                          <a:latin typeface="Times New Roman"/>
                        </a:rPr>
                        <a:t>-</a:t>
                      </a:r>
                    </a:p>
                  </a:txBody>
                  <a:tcPr marL="0" marR="0" marT="0" marB="0" anchor="ctr"/>
                </a:tc>
                <a:tc>
                  <a:txBody>
                    <a:bodyPr/>
                    <a:lstStyle/>
                    <a:p>
                      <a:pPr indent="0" algn="ctr"/>
                      <a:r>
                        <a:rPr lang="en-US" sz="2200" dirty="0" smtClean="0">
                          <a:latin typeface="Times New Roman"/>
                        </a:rPr>
                        <a:t>28</a:t>
                      </a:r>
                      <a:endParaRPr lang="en-US" sz="2200" dirty="0">
                        <a:latin typeface="Times New Roman"/>
                      </a:endParaRPr>
                    </a:p>
                  </a:txBody>
                  <a:tcPr marL="0" marR="0" marT="0" marB="0" anchor="ctr"/>
                </a:tc>
                <a:extLst>
                  <a:ext uri="{0D108BD9-81ED-4DB2-BD59-A6C34878D82A}">
                    <a16:rowId xmlns:a16="http://schemas.microsoft.com/office/drawing/2014/main" xmlns="" val="10006"/>
                  </a:ext>
                </a:extLst>
              </a:tr>
              <a:tr h="508424">
                <a:tc>
                  <a:txBody>
                    <a:bodyPr/>
                    <a:lstStyle/>
                    <a:p>
                      <a:pPr indent="0"/>
                      <a:r>
                        <a:rPr lang="en-US" sz="2100" dirty="0">
                          <a:latin typeface="Times New Roman"/>
                        </a:rPr>
                        <a:t>MDR </a:t>
                      </a:r>
                      <a:r>
                        <a:rPr lang="en-US" sz="2100" i="1" dirty="0">
                          <a:latin typeface="Times New Roman"/>
                        </a:rPr>
                        <a:t>Pseudomonas</a:t>
                      </a:r>
                    </a:p>
                  </a:txBody>
                  <a:tcPr marL="0" marR="0" marT="0" marB="0" anchor="ctr"/>
                </a:tc>
                <a:tc>
                  <a:txBody>
                    <a:bodyPr/>
                    <a:lstStyle/>
                    <a:p>
                      <a:pPr indent="0" algn="ctr"/>
                      <a:r>
                        <a:rPr lang="en-US" sz="2200">
                          <a:latin typeface="Times New Roman"/>
                        </a:rPr>
                        <a:t>-</a:t>
                      </a:r>
                    </a:p>
                  </a:txBody>
                  <a:tcPr marL="0" marR="0" marT="0" marB="0" anchor="ctr"/>
                </a:tc>
                <a:tc>
                  <a:txBody>
                    <a:bodyPr/>
                    <a:lstStyle/>
                    <a:p>
                      <a:pPr indent="0" algn="ctr"/>
                      <a:r>
                        <a:rPr lang="en-US" sz="2200" dirty="0" smtClean="0">
                          <a:latin typeface="Times New Roman"/>
                        </a:rPr>
                        <a:t>26</a:t>
                      </a:r>
                      <a:endParaRPr lang="en-US" sz="2200" dirty="0">
                        <a:latin typeface="Times New Roman"/>
                      </a:endParaRPr>
                    </a:p>
                  </a:txBody>
                  <a:tcPr marL="0" marR="0" marT="0" marB="0" anchor="ctr"/>
                </a:tc>
                <a:extLst>
                  <a:ext uri="{0D108BD9-81ED-4DB2-BD59-A6C34878D82A}">
                    <a16:rowId xmlns:a16="http://schemas.microsoft.com/office/drawing/2014/main" xmlns="" val="10007"/>
                  </a:ext>
                </a:extLst>
              </a:tr>
              <a:tr h="254212">
                <a:tc>
                  <a:txBody>
                    <a:bodyPr/>
                    <a:lstStyle/>
                    <a:p>
                      <a:pPr indent="0"/>
                      <a:r>
                        <a:rPr lang="en-US" sz="2100" dirty="0">
                          <a:latin typeface="Times New Roman"/>
                        </a:rPr>
                        <a:t>MDR </a:t>
                      </a:r>
                      <a:r>
                        <a:rPr lang="en-US" sz="2100" i="1" dirty="0" err="1">
                          <a:latin typeface="Times New Roman"/>
                        </a:rPr>
                        <a:t>Klebsiella</a:t>
                      </a:r>
                      <a:endParaRPr lang="en-US" sz="2100" i="1" dirty="0">
                        <a:latin typeface="Times New Roman"/>
                      </a:endParaRPr>
                    </a:p>
                  </a:txBody>
                  <a:tcPr marL="0" marR="0" marT="0" marB="0" anchor="ctr"/>
                </a:tc>
                <a:tc>
                  <a:txBody>
                    <a:bodyPr/>
                    <a:lstStyle/>
                    <a:p>
                      <a:pPr indent="0" algn="ctr"/>
                      <a:r>
                        <a:rPr lang="en-US" sz="2200">
                          <a:latin typeface="Times New Roman"/>
                        </a:rPr>
                        <a:t>-</a:t>
                      </a:r>
                    </a:p>
                  </a:txBody>
                  <a:tcPr marL="0" marR="0" marT="0" marB="0" anchor="ctr"/>
                </a:tc>
                <a:tc>
                  <a:txBody>
                    <a:bodyPr/>
                    <a:lstStyle/>
                    <a:p>
                      <a:pPr indent="0" algn="ctr"/>
                      <a:r>
                        <a:rPr lang="en-US" sz="2200" dirty="0">
                          <a:latin typeface="Times New Roman"/>
                        </a:rPr>
                        <a:t>2</a:t>
                      </a:r>
                      <a:r>
                        <a:rPr lang="en-US" sz="2200" dirty="0" smtClean="0">
                          <a:latin typeface="Times New Roman"/>
                        </a:rPr>
                        <a:t>9</a:t>
                      </a:r>
                      <a:endParaRPr lang="en-US" sz="2200" dirty="0">
                        <a:latin typeface="Times New Roman"/>
                      </a:endParaRPr>
                    </a:p>
                  </a:txBody>
                  <a:tcPr marL="0" marR="0" marT="0" marB="0" anchor="ctr"/>
                </a:tc>
                <a:extLst>
                  <a:ext uri="{0D108BD9-81ED-4DB2-BD59-A6C34878D82A}">
                    <a16:rowId xmlns:a16="http://schemas.microsoft.com/office/drawing/2014/main" xmlns="" val="10008"/>
                  </a:ext>
                </a:extLst>
              </a:tr>
              <a:tr h="254212">
                <a:tc>
                  <a:txBody>
                    <a:bodyPr/>
                    <a:lstStyle/>
                    <a:p>
                      <a:pPr indent="0"/>
                      <a:r>
                        <a:rPr lang="en-US" sz="2100" i="1" dirty="0">
                          <a:latin typeface="Times New Roman"/>
                        </a:rPr>
                        <a:t>Candida</a:t>
                      </a:r>
                    </a:p>
                  </a:txBody>
                  <a:tcPr marL="0" marR="0" marT="0" marB="0" anchor="ctr"/>
                </a:tc>
                <a:tc>
                  <a:txBody>
                    <a:bodyPr/>
                    <a:lstStyle/>
                    <a:p>
                      <a:pPr indent="0" algn="ctr"/>
                      <a:r>
                        <a:rPr lang="en-US" sz="2200" dirty="0" smtClean="0">
                          <a:latin typeface="Times New Roman"/>
                        </a:rPr>
                        <a:t>29</a:t>
                      </a:r>
                      <a:endParaRPr lang="en-US" sz="2200" dirty="0">
                        <a:latin typeface="Times New Roman"/>
                      </a:endParaRPr>
                    </a:p>
                  </a:txBody>
                  <a:tcPr marL="0" marR="0" marT="0" marB="0" anchor="b"/>
                </a:tc>
                <a:tc>
                  <a:txBody>
                    <a:bodyPr/>
                    <a:lstStyle/>
                    <a:p>
                      <a:pPr indent="0" algn="ctr"/>
                      <a:r>
                        <a:rPr lang="en-US" sz="2200" dirty="0">
                          <a:latin typeface="Times New Roman"/>
                        </a:rPr>
                        <a:t>40</a:t>
                      </a:r>
                    </a:p>
                  </a:txBody>
                  <a:tcPr marL="0" marR="0" marT="0" marB="0" anchor="ctr"/>
                </a:tc>
                <a:extLst>
                  <a:ext uri="{0D108BD9-81ED-4DB2-BD59-A6C34878D82A}">
                    <a16:rowId xmlns:a16="http://schemas.microsoft.com/office/drawing/2014/main" xmlns="" val="10009"/>
                  </a:ext>
                </a:extLst>
              </a:tr>
            </a:tbl>
          </a:graphicData>
        </a:graphic>
      </p:graphicFrame>
      <p:sp>
        <p:nvSpPr>
          <p:cNvPr id="8" name="TextBox 7">
            <a:extLst>
              <a:ext uri="{FF2B5EF4-FFF2-40B4-BE49-F238E27FC236}">
                <a16:creationId xmlns:a16="http://schemas.microsoft.com/office/drawing/2014/main" xmlns="" id="{D6FDAFEB-6FF1-5AE1-D20E-F6F87C9F388C}"/>
              </a:ext>
            </a:extLst>
          </p:cNvPr>
          <p:cNvSpPr txBox="1"/>
          <p:nvPr/>
        </p:nvSpPr>
        <p:spPr>
          <a:xfrm>
            <a:off x="2870838" y="4481825"/>
            <a:ext cx="1501486" cy="1323439"/>
          </a:xfrm>
          <a:prstGeom prst="rect">
            <a:avLst/>
          </a:prstGeom>
          <a:solidFill>
            <a:schemeClr val="accent2">
              <a:lumMod val="20000"/>
              <a:lumOff val="80000"/>
            </a:schemeClr>
          </a:solidFill>
          <a:ln>
            <a:solidFill>
              <a:schemeClr val="bg1"/>
            </a:solidFill>
            <a:prstDash val="sysDot"/>
          </a:ln>
        </p:spPr>
        <p:txBody>
          <a:bodyPr wrap="square" rtlCol="0">
            <a:spAutoFit/>
          </a:bodyPr>
          <a:lstStyle/>
          <a:p>
            <a:pPr algn="ctr"/>
            <a:r>
              <a:rPr lang="en-US" sz="2000" b="1" dirty="0"/>
              <a:t>Positive control:</a:t>
            </a:r>
          </a:p>
          <a:p>
            <a:pPr algn="ctr"/>
            <a:r>
              <a:rPr lang="en-US" sz="2000" b="1" dirty="0"/>
              <a:t>D</a:t>
            </a:r>
            <a:r>
              <a:rPr lang="en-US" sz="2000" b="1" dirty="0" smtClean="0"/>
              <a:t>oxycycline</a:t>
            </a:r>
            <a:endParaRPr lang="en-US" sz="2000" b="1" dirty="0"/>
          </a:p>
          <a:p>
            <a:pPr algn="ctr"/>
            <a:r>
              <a:rPr lang="en-US" sz="2000" b="1" dirty="0"/>
              <a:t>F</a:t>
            </a:r>
            <a:r>
              <a:rPr lang="en-US" sz="2000" b="1" kern="1200" dirty="0" smtClean="0">
                <a:solidFill>
                  <a:schemeClr val="tx1"/>
                </a:solidFill>
              </a:rPr>
              <a:t>luconazole</a:t>
            </a:r>
            <a:endParaRPr lang="en-US" sz="2000" b="1" kern="1200" dirty="0">
              <a:solidFill>
                <a:schemeClr val="tx1"/>
              </a:solidFill>
            </a:endParaRPr>
          </a:p>
        </p:txBody>
      </p:sp>
      <p:sp>
        <p:nvSpPr>
          <p:cNvPr id="10" name="TextBox 9">
            <a:extLst>
              <a:ext uri="{FF2B5EF4-FFF2-40B4-BE49-F238E27FC236}">
                <a16:creationId xmlns:a16="http://schemas.microsoft.com/office/drawing/2014/main" xmlns="" id="{2DE2C3B2-147D-BCB8-6F31-C5C4B2D8D7C6}"/>
              </a:ext>
            </a:extLst>
          </p:cNvPr>
          <p:cNvSpPr txBox="1"/>
          <p:nvPr/>
        </p:nvSpPr>
        <p:spPr>
          <a:xfrm>
            <a:off x="107504" y="5869721"/>
            <a:ext cx="6604373" cy="969496"/>
          </a:xfrm>
          <a:prstGeom prst="rect">
            <a:avLst/>
          </a:prstGeom>
          <a:solidFill>
            <a:schemeClr val="accent1">
              <a:lumMod val="20000"/>
              <a:lumOff val="80000"/>
            </a:schemeClr>
          </a:solidFill>
          <a:ln>
            <a:solidFill>
              <a:schemeClr val="bg2"/>
            </a:solidFill>
          </a:ln>
        </p:spPr>
        <p:txBody>
          <a:bodyPr wrap="square">
            <a:spAutoFit/>
          </a:bodyPr>
          <a:lstStyle/>
          <a:p>
            <a:pPr algn="ctr"/>
            <a:r>
              <a:rPr lang="en-US" sz="1900" b="1" dirty="0">
                <a:latin typeface="Cambria" pitchFamily="18" charset="0"/>
              </a:rPr>
              <a:t>Test</a:t>
            </a:r>
            <a:r>
              <a:rPr lang="en-US" sz="1900" dirty="0">
                <a:latin typeface="Cambria" pitchFamily="18" charset="0"/>
              </a:rPr>
              <a:t>: Nanocomposite (</a:t>
            </a:r>
            <a:r>
              <a:rPr lang="en-US" altLang="en-US" sz="1900" dirty="0">
                <a:latin typeface="Cambria" pitchFamily="18" charset="0"/>
              </a:rPr>
              <a:t>mixture of- </a:t>
            </a:r>
            <a:r>
              <a:rPr lang="en-US" altLang="en-US" sz="1900" dirty="0" err="1">
                <a:latin typeface="Cambria" pitchFamily="18" charset="0"/>
              </a:rPr>
              <a:t>CuNPs</a:t>
            </a:r>
            <a:r>
              <a:rPr lang="en-US" altLang="en-US" sz="1900" dirty="0">
                <a:latin typeface="Cambria" pitchFamily="18" charset="0"/>
              </a:rPr>
              <a:t> dissolved in distilled water, </a:t>
            </a:r>
            <a:r>
              <a:rPr lang="en-US" altLang="en-US" sz="1900" dirty="0" err="1">
                <a:latin typeface="Cambria" pitchFamily="18" charset="0"/>
              </a:rPr>
              <a:t>AgNPs</a:t>
            </a:r>
            <a:r>
              <a:rPr lang="en-US" altLang="en-US" sz="1900" dirty="0">
                <a:latin typeface="Cambria" pitchFamily="18" charset="0"/>
              </a:rPr>
              <a:t> dissolved in DMSO and </a:t>
            </a:r>
            <a:r>
              <a:rPr lang="en-US" altLang="en-US" sz="1900" dirty="0" err="1">
                <a:latin typeface="Cambria" pitchFamily="18" charset="0"/>
              </a:rPr>
              <a:t>SeNPs</a:t>
            </a:r>
            <a:r>
              <a:rPr lang="en-US" altLang="en-US" sz="1900" dirty="0">
                <a:latin typeface="Cambria" pitchFamily="18" charset="0"/>
              </a:rPr>
              <a:t> as crude in equal proportions)</a:t>
            </a:r>
            <a:endParaRPr lang="en-US" sz="1900" dirty="0">
              <a:latin typeface="Cambria" pitchFamily="18" charset="0"/>
            </a:endParaRPr>
          </a:p>
        </p:txBody>
      </p:sp>
      <p:sp>
        <p:nvSpPr>
          <p:cNvPr id="9" name="Rectangle 8"/>
          <p:cNvSpPr/>
          <p:nvPr/>
        </p:nvSpPr>
        <p:spPr>
          <a:xfrm>
            <a:off x="107504" y="596819"/>
            <a:ext cx="7180659" cy="416524"/>
          </a:xfrm>
          <a:prstGeom prst="rect">
            <a:avLst/>
          </a:prstGeom>
        </p:spPr>
        <p:txBody>
          <a:bodyPr wrap="square">
            <a:spAutoFit/>
          </a:bodyPr>
          <a:lstStyle/>
          <a:p>
            <a:pPr>
              <a:lnSpc>
                <a:spcPts val="2400"/>
              </a:lnSpc>
              <a:spcBef>
                <a:spcPts val="1475"/>
              </a:spcBef>
            </a:pPr>
            <a:r>
              <a:rPr lang="en-US" altLang="en-US" sz="3200" b="1" dirty="0">
                <a:latin typeface="Cambria" pitchFamily="18" charset="0"/>
              </a:rPr>
              <a:t>Antimicrobial assay of Se/Ag/Cu NPs</a:t>
            </a:r>
          </a:p>
        </p:txBody>
      </p:sp>
    </p:spTree>
    <p:extLst>
      <p:ext uri="{BB962C8B-B14F-4D97-AF65-F5344CB8AC3E}">
        <p14:creationId xmlns:p14="http://schemas.microsoft.com/office/powerpoint/2010/main" val="77240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EFD908-88E6-8F3B-C46F-CE06A1A740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1" y="1011919"/>
            <a:ext cx="1379934"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xmlns="" id="{9502D556-87CF-0444-7E96-6E15BDE284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3" y="4982368"/>
            <a:ext cx="4402931"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xmlns="" id="{76CC3AAA-BA30-9E2A-6B93-09D0D788F1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8790" y="1032442"/>
            <a:ext cx="135135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82F1C3C4-4DB0-F289-0D5E-8FF66DCB84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31" y="2998674"/>
            <a:ext cx="1359694"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xmlns="" id="{95096B09-B352-41E9-A2A8-98939304F0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6409" y="2998675"/>
            <a:ext cx="135374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DDC0D9D2-6EAC-E8E6-3D56-B883A7CF4254}"/>
              </a:ext>
            </a:extLst>
          </p:cNvPr>
          <p:cNvSpPr txBox="1"/>
          <p:nvPr/>
        </p:nvSpPr>
        <p:spPr>
          <a:xfrm>
            <a:off x="0" y="-3744"/>
            <a:ext cx="9144000" cy="1015663"/>
          </a:xfrm>
          <a:prstGeom prst="rect">
            <a:avLst/>
          </a:prstGeom>
          <a:solidFill>
            <a:schemeClr val="accent1">
              <a:lumMod val="20000"/>
              <a:lumOff val="80000"/>
            </a:schemeClr>
          </a:solidFill>
          <a:ln>
            <a:solidFill>
              <a:schemeClr val="bg2"/>
            </a:solidFill>
          </a:ln>
        </p:spPr>
        <p:txBody>
          <a:bodyPr wrap="square">
            <a:spAutoFit/>
          </a:bodyPr>
          <a:lstStyle/>
          <a:p>
            <a:pPr algn="just" eaLnBrk="1" hangingPunct="1">
              <a:lnSpc>
                <a:spcPts val="2400"/>
              </a:lnSpc>
              <a:spcBef>
                <a:spcPts val="1888"/>
              </a:spcBef>
            </a:pPr>
            <a:r>
              <a:rPr lang="en-US" altLang="en-US" sz="2800" b="1" dirty="0">
                <a:latin typeface="Cambria" panose="02040503050406030204" pitchFamily="18" charset="0"/>
                <a:ea typeface="Cambria" panose="02040503050406030204" pitchFamily="18" charset="0"/>
              </a:rPr>
              <a:t>Comparative antimicrobial activity of individual nanoparticles and Se/Ag/Cu nanocomposite (when nanoparticles dispersed in respective solvent)</a:t>
            </a:r>
          </a:p>
        </p:txBody>
      </p:sp>
      <p:graphicFrame>
        <p:nvGraphicFramePr>
          <p:cNvPr id="10" name="Table 9">
            <a:extLst>
              <a:ext uri="{FF2B5EF4-FFF2-40B4-BE49-F238E27FC236}">
                <a16:creationId xmlns:a16="http://schemas.microsoft.com/office/drawing/2014/main" xmlns="" id="{7DC2EA14-C02C-0B0E-FDDF-0D1D8A5F065C}"/>
              </a:ext>
            </a:extLst>
          </p:cNvPr>
          <p:cNvGraphicFramePr>
            <a:graphicFrameLocks noGrp="1"/>
          </p:cNvGraphicFramePr>
          <p:nvPr>
            <p:extLst>
              <p:ext uri="{D42A27DB-BD31-4B8C-83A1-F6EECF244321}">
                <p14:modId xmlns:p14="http://schemas.microsoft.com/office/powerpoint/2010/main" val="847848751"/>
              </p:ext>
            </p:extLst>
          </p:nvPr>
        </p:nvGraphicFramePr>
        <p:xfrm>
          <a:off x="3059832" y="1057481"/>
          <a:ext cx="5832648" cy="3811679"/>
        </p:xfrm>
        <a:graphic>
          <a:graphicData uri="http://schemas.openxmlformats.org/drawingml/2006/table">
            <a:tbl>
              <a:tblPr/>
              <a:tblGrid>
                <a:gridCol w="1670737">
                  <a:extLst>
                    <a:ext uri="{9D8B030D-6E8A-4147-A177-3AD203B41FA5}">
                      <a16:colId xmlns:a16="http://schemas.microsoft.com/office/drawing/2014/main" xmlns="" val="20000"/>
                    </a:ext>
                  </a:extLst>
                </a:gridCol>
                <a:gridCol w="1051061">
                  <a:extLst>
                    <a:ext uri="{9D8B030D-6E8A-4147-A177-3AD203B41FA5}">
                      <a16:colId xmlns:a16="http://schemas.microsoft.com/office/drawing/2014/main" xmlns="" val="20001"/>
                    </a:ext>
                  </a:extLst>
                </a:gridCol>
                <a:gridCol w="1124290">
                  <a:extLst>
                    <a:ext uri="{9D8B030D-6E8A-4147-A177-3AD203B41FA5}">
                      <a16:colId xmlns:a16="http://schemas.microsoft.com/office/drawing/2014/main" xmlns="" val="20002"/>
                    </a:ext>
                  </a:extLst>
                </a:gridCol>
                <a:gridCol w="940083">
                  <a:extLst>
                    <a:ext uri="{9D8B030D-6E8A-4147-A177-3AD203B41FA5}">
                      <a16:colId xmlns:a16="http://schemas.microsoft.com/office/drawing/2014/main" xmlns="" val="20003"/>
                    </a:ext>
                  </a:extLst>
                </a:gridCol>
                <a:gridCol w="1046477">
                  <a:extLst>
                    <a:ext uri="{9D8B030D-6E8A-4147-A177-3AD203B41FA5}">
                      <a16:colId xmlns:a16="http://schemas.microsoft.com/office/drawing/2014/main" xmlns="" val="20004"/>
                    </a:ext>
                  </a:extLst>
                </a:gridCol>
              </a:tblGrid>
              <a:tr h="287602">
                <a:tc rowSpan="2">
                  <a:txBody>
                    <a:bodyPr/>
                    <a:lstStyle/>
                    <a:p>
                      <a:pPr indent="0"/>
                      <a:r>
                        <a:rPr lang="en-US" sz="2400" b="0" dirty="0">
                          <a:latin typeface="Times New Roman"/>
                        </a:rPr>
                        <a:t>Test organism</a:t>
                      </a:r>
                    </a:p>
                  </a:txBody>
                  <a:tcPr marL="0" marR="0" marT="0" marB="0" anchor="ctr"/>
                </a:tc>
                <a:tc gridSpan="4">
                  <a:txBody>
                    <a:bodyPr/>
                    <a:lstStyle/>
                    <a:p>
                      <a:pPr indent="0" algn="ctr"/>
                      <a:r>
                        <a:rPr lang="en-US" sz="2400" b="0">
                          <a:latin typeface="Times New Roman"/>
                        </a:rPr>
                        <a:t>Zone of inhibition (mm)</a:t>
                      </a:r>
                    </a:p>
                  </a:txBody>
                  <a:tcPr marL="0" marR="0" marT="0" marB="0" anchor="ctr"/>
                </a:tc>
                <a:tc hMerge="1">
                  <a:txBody>
                    <a:bodyPr/>
                    <a:lstStyle/>
                    <a:p>
                      <a:endParaRPr sz="2100"/>
                    </a:p>
                  </a:txBody>
                  <a:tcPr marL="0" marR="0" marT="0" marB="0"/>
                </a:tc>
                <a:tc hMerge="1">
                  <a:txBody>
                    <a:bodyPr/>
                    <a:lstStyle/>
                    <a:p>
                      <a:endParaRPr sz="2100"/>
                    </a:p>
                  </a:txBody>
                  <a:tcPr marL="0" marR="0" marT="0" marB="0"/>
                </a:tc>
                <a:tc hMerge="1">
                  <a:txBody>
                    <a:bodyPr/>
                    <a:lstStyle/>
                    <a:p>
                      <a:endParaRPr sz="2100"/>
                    </a:p>
                  </a:txBody>
                  <a:tcPr marL="0" marR="0" marT="0" marB="0"/>
                </a:tc>
                <a:extLst>
                  <a:ext uri="{0D108BD9-81ED-4DB2-BD59-A6C34878D82A}">
                    <a16:rowId xmlns:a16="http://schemas.microsoft.com/office/drawing/2014/main" xmlns="" val="10000"/>
                  </a:ext>
                </a:extLst>
              </a:tr>
              <a:tr h="466711">
                <a:tc vMerge="1">
                  <a:txBody>
                    <a:bodyPr/>
                    <a:lstStyle/>
                    <a:p>
                      <a:endParaRPr sz="2000"/>
                    </a:p>
                  </a:txBody>
                  <a:tcPr marL="0" marR="0" marT="0" marB="0"/>
                </a:tc>
                <a:tc>
                  <a:txBody>
                    <a:bodyPr/>
                    <a:lstStyle/>
                    <a:p>
                      <a:pPr indent="0" algn="ctr"/>
                      <a:r>
                        <a:rPr lang="en-US" sz="2400" b="0">
                          <a:latin typeface="Times New Roman"/>
                        </a:rPr>
                        <a:t>SeNPs</a:t>
                      </a:r>
                    </a:p>
                  </a:txBody>
                  <a:tcPr marL="0" marR="0" marT="0" marB="0" anchor="ctr"/>
                </a:tc>
                <a:tc>
                  <a:txBody>
                    <a:bodyPr/>
                    <a:lstStyle/>
                    <a:p>
                      <a:pPr indent="0" algn="ctr"/>
                      <a:r>
                        <a:rPr lang="en-US" sz="2400" b="0">
                          <a:latin typeface="Times New Roman"/>
                        </a:rPr>
                        <a:t>AgNPs</a:t>
                      </a:r>
                    </a:p>
                  </a:txBody>
                  <a:tcPr marL="0" marR="0" marT="0" marB="0" anchor="ctr"/>
                </a:tc>
                <a:tc>
                  <a:txBody>
                    <a:bodyPr/>
                    <a:lstStyle/>
                    <a:p>
                      <a:pPr indent="0" algn="ctr"/>
                      <a:r>
                        <a:rPr lang="en-US" sz="2400" b="0">
                          <a:latin typeface="Times New Roman"/>
                        </a:rPr>
                        <a:t>CuNPs</a:t>
                      </a:r>
                    </a:p>
                  </a:txBody>
                  <a:tcPr marL="0" marR="0" marT="0" marB="0" anchor="ctr"/>
                </a:tc>
                <a:tc>
                  <a:txBody>
                    <a:bodyPr/>
                    <a:lstStyle/>
                    <a:p>
                      <a:pPr indent="0"/>
                      <a:r>
                        <a:rPr lang="en-US" sz="2400" b="0" dirty="0" smtClean="0">
                          <a:latin typeface="Times New Roman"/>
                        </a:rPr>
                        <a:t>     NC</a:t>
                      </a:r>
                      <a:endParaRPr lang="en-US" sz="2400" b="0" dirty="0">
                        <a:latin typeface="Times New Roman"/>
                      </a:endParaRPr>
                    </a:p>
                  </a:txBody>
                  <a:tcPr marL="0" marR="0" marT="0" marB="0" anchor="ctr"/>
                </a:tc>
                <a:extLst>
                  <a:ext uri="{0D108BD9-81ED-4DB2-BD59-A6C34878D82A}">
                    <a16:rowId xmlns:a16="http://schemas.microsoft.com/office/drawing/2014/main" xmlns="" val="10001"/>
                  </a:ext>
                </a:extLst>
              </a:tr>
              <a:tr h="287602">
                <a:tc>
                  <a:txBody>
                    <a:bodyPr/>
                    <a:lstStyle/>
                    <a:p>
                      <a:pPr indent="0"/>
                      <a:r>
                        <a:rPr lang="en-US" sz="2400" b="0" i="1" dirty="0">
                          <a:latin typeface="Times New Roman"/>
                        </a:rPr>
                        <a:t>Bacillus</a:t>
                      </a:r>
                    </a:p>
                  </a:txBody>
                  <a:tcPr marL="0" marR="0" marT="0" marB="0" anchor="ctr"/>
                </a:tc>
                <a:tc>
                  <a:txBody>
                    <a:bodyPr/>
                    <a:lstStyle/>
                    <a:p>
                      <a:pPr indent="0" algn="ctr"/>
                      <a:r>
                        <a:rPr lang="en-US" sz="2400" b="0">
                          <a:latin typeface="Times New Roman"/>
                        </a:rPr>
                        <a:t>43</a:t>
                      </a:r>
                    </a:p>
                  </a:txBody>
                  <a:tcPr marL="0" marR="0" marT="0" marB="0" anchor="ctr"/>
                </a:tc>
                <a:tc>
                  <a:txBody>
                    <a:bodyPr/>
                    <a:lstStyle/>
                    <a:p>
                      <a:pPr indent="0" algn="ctr"/>
                      <a:r>
                        <a:rPr lang="en-US" sz="2400" b="0">
                          <a:latin typeface="Times New Roman"/>
                        </a:rPr>
                        <a:t>19</a:t>
                      </a:r>
                    </a:p>
                  </a:txBody>
                  <a:tcPr marL="0" marR="0" marT="0" marB="0" anchor="ctr"/>
                </a:tc>
                <a:tc>
                  <a:txBody>
                    <a:bodyPr/>
                    <a:lstStyle/>
                    <a:p>
                      <a:pPr indent="0" algn="ctr"/>
                      <a:r>
                        <a:rPr lang="en-US" sz="2400" b="0">
                          <a:latin typeface="Times New Roman"/>
                        </a:rPr>
                        <a:t>20</a:t>
                      </a:r>
                    </a:p>
                  </a:txBody>
                  <a:tcPr marL="0" marR="0" marT="0" marB="0" anchor="ctr"/>
                </a:tc>
                <a:tc>
                  <a:txBody>
                    <a:bodyPr/>
                    <a:lstStyle/>
                    <a:p>
                      <a:pPr indent="0" algn="ctr"/>
                      <a:r>
                        <a:rPr lang="en-US" sz="2400" b="0" dirty="0" smtClean="0">
                          <a:latin typeface="Times New Roman"/>
                        </a:rPr>
                        <a:t>41</a:t>
                      </a:r>
                      <a:endParaRPr lang="en-US" sz="2400" b="0" dirty="0">
                        <a:latin typeface="Times New Roman"/>
                      </a:endParaRPr>
                    </a:p>
                  </a:txBody>
                  <a:tcPr marL="0" marR="0" marT="0" marB="0" anchor="ctr"/>
                </a:tc>
                <a:extLst>
                  <a:ext uri="{0D108BD9-81ED-4DB2-BD59-A6C34878D82A}">
                    <a16:rowId xmlns:a16="http://schemas.microsoft.com/office/drawing/2014/main" xmlns="" val="10002"/>
                  </a:ext>
                </a:extLst>
              </a:tr>
              <a:tr h="287602">
                <a:tc>
                  <a:txBody>
                    <a:bodyPr/>
                    <a:lstStyle/>
                    <a:p>
                      <a:pPr indent="0"/>
                      <a:r>
                        <a:rPr lang="en-US" sz="2400" b="0" i="1">
                          <a:latin typeface="Times New Roman"/>
                        </a:rPr>
                        <a:t>Staph</a:t>
                      </a:r>
                    </a:p>
                  </a:txBody>
                  <a:tcPr marL="0" marR="0" marT="0" marB="0" anchor="ctr"/>
                </a:tc>
                <a:tc>
                  <a:txBody>
                    <a:bodyPr/>
                    <a:lstStyle/>
                    <a:p>
                      <a:pPr indent="0" algn="ctr"/>
                      <a:r>
                        <a:rPr lang="en-US" sz="2400" b="0" dirty="0" smtClean="0">
                          <a:latin typeface="Times New Roman"/>
                        </a:rPr>
                        <a:t>33</a:t>
                      </a:r>
                      <a:endParaRPr lang="en-US" sz="2400" b="0" dirty="0">
                        <a:latin typeface="Times New Roman"/>
                      </a:endParaRPr>
                    </a:p>
                  </a:txBody>
                  <a:tcPr marL="0" marR="0" marT="0" marB="0" anchor="ctr"/>
                </a:tc>
                <a:tc>
                  <a:txBody>
                    <a:bodyPr/>
                    <a:lstStyle/>
                    <a:p>
                      <a:pPr indent="0" algn="ctr"/>
                      <a:r>
                        <a:rPr lang="en-US" sz="2400" b="0">
                          <a:latin typeface="Times New Roman"/>
                        </a:rPr>
                        <a:t>14</a:t>
                      </a:r>
                    </a:p>
                  </a:txBody>
                  <a:tcPr marL="0" marR="0" marT="0" marB="0" anchor="ctr"/>
                </a:tc>
                <a:tc>
                  <a:txBody>
                    <a:bodyPr/>
                    <a:lstStyle/>
                    <a:p>
                      <a:pPr indent="0" algn="ctr"/>
                      <a:r>
                        <a:rPr lang="en-US" sz="2400" b="0">
                          <a:latin typeface="Times New Roman"/>
                        </a:rPr>
                        <a:t>19</a:t>
                      </a:r>
                    </a:p>
                  </a:txBody>
                  <a:tcPr marL="0" marR="0" marT="0" marB="0" anchor="ctr"/>
                </a:tc>
                <a:tc>
                  <a:txBody>
                    <a:bodyPr/>
                    <a:lstStyle/>
                    <a:p>
                      <a:pPr indent="0" algn="ctr"/>
                      <a:r>
                        <a:rPr lang="en-US" sz="2400" b="0" dirty="0" smtClean="0">
                          <a:latin typeface="Times New Roman"/>
                        </a:rPr>
                        <a:t>30</a:t>
                      </a:r>
                      <a:endParaRPr lang="en-US" sz="2400" b="0" dirty="0">
                        <a:latin typeface="Times New Roman"/>
                      </a:endParaRPr>
                    </a:p>
                  </a:txBody>
                  <a:tcPr marL="0" marR="0" marT="0" marB="0" anchor="ctr"/>
                </a:tc>
                <a:extLst>
                  <a:ext uri="{0D108BD9-81ED-4DB2-BD59-A6C34878D82A}">
                    <a16:rowId xmlns:a16="http://schemas.microsoft.com/office/drawing/2014/main" xmlns="" val="10003"/>
                  </a:ext>
                </a:extLst>
              </a:tr>
              <a:tr h="287602">
                <a:tc>
                  <a:txBody>
                    <a:bodyPr/>
                    <a:lstStyle/>
                    <a:p>
                      <a:pPr indent="0"/>
                      <a:r>
                        <a:rPr lang="en-US" sz="2400" b="0" i="1">
                          <a:latin typeface="Times New Roman"/>
                        </a:rPr>
                        <a:t>E. coli</a:t>
                      </a:r>
                    </a:p>
                  </a:txBody>
                  <a:tcPr marL="0" marR="0" marT="0" marB="0" anchor="ctr"/>
                </a:tc>
                <a:tc>
                  <a:txBody>
                    <a:bodyPr/>
                    <a:lstStyle/>
                    <a:p>
                      <a:pPr indent="0" algn="ctr"/>
                      <a:r>
                        <a:rPr lang="en-US" sz="2400" b="0">
                          <a:latin typeface="Times New Roman"/>
                        </a:rPr>
                        <a:t>38</a:t>
                      </a:r>
                    </a:p>
                  </a:txBody>
                  <a:tcPr marL="0" marR="0" marT="0" marB="0" anchor="ctr"/>
                </a:tc>
                <a:tc>
                  <a:txBody>
                    <a:bodyPr/>
                    <a:lstStyle/>
                    <a:p>
                      <a:pPr indent="0" algn="ctr"/>
                      <a:r>
                        <a:rPr lang="en-US" sz="2400" b="0">
                          <a:latin typeface="Times New Roman"/>
                        </a:rPr>
                        <a:t>15</a:t>
                      </a:r>
                    </a:p>
                  </a:txBody>
                  <a:tcPr marL="0" marR="0" marT="0" marB="0" anchor="ctr"/>
                </a:tc>
                <a:tc>
                  <a:txBody>
                    <a:bodyPr/>
                    <a:lstStyle/>
                    <a:p>
                      <a:pPr indent="0" algn="ctr"/>
                      <a:r>
                        <a:rPr lang="en-US" sz="2400" b="0">
                          <a:latin typeface="Times New Roman"/>
                        </a:rPr>
                        <a:t>15</a:t>
                      </a:r>
                    </a:p>
                  </a:txBody>
                  <a:tcPr marL="0" marR="0" marT="0" marB="0" anchor="ctr"/>
                </a:tc>
                <a:tc>
                  <a:txBody>
                    <a:bodyPr/>
                    <a:lstStyle/>
                    <a:p>
                      <a:pPr indent="0" algn="ctr"/>
                      <a:r>
                        <a:rPr lang="en-US" sz="2400" b="0">
                          <a:latin typeface="Times New Roman"/>
                        </a:rPr>
                        <a:t>40</a:t>
                      </a:r>
                    </a:p>
                  </a:txBody>
                  <a:tcPr marL="0" marR="0" marT="0" marB="0" anchor="ctr"/>
                </a:tc>
                <a:extLst>
                  <a:ext uri="{0D108BD9-81ED-4DB2-BD59-A6C34878D82A}">
                    <a16:rowId xmlns:a16="http://schemas.microsoft.com/office/drawing/2014/main" xmlns="" val="10004"/>
                  </a:ext>
                </a:extLst>
              </a:tr>
              <a:tr h="287602">
                <a:tc>
                  <a:txBody>
                    <a:bodyPr/>
                    <a:lstStyle/>
                    <a:p>
                      <a:pPr indent="0"/>
                      <a:r>
                        <a:rPr lang="en-US" sz="2400" b="0" i="1">
                          <a:latin typeface="Times New Roman"/>
                        </a:rPr>
                        <a:t>Proteus</a:t>
                      </a:r>
                    </a:p>
                  </a:txBody>
                  <a:tcPr marL="0" marR="0" marT="0" marB="0" anchor="ctr"/>
                </a:tc>
                <a:tc>
                  <a:txBody>
                    <a:bodyPr/>
                    <a:lstStyle/>
                    <a:p>
                      <a:pPr indent="0" algn="ctr"/>
                      <a:r>
                        <a:rPr lang="en-US" sz="2400" b="0" dirty="0" smtClean="0">
                          <a:latin typeface="Times New Roman"/>
                        </a:rPr>
                        <a:t>37</a:t>
                      </a:r>
                      <a:endParaRPr lang="en-US" sz="2400" b="0" dirty="0">
                        <a:latin typeface="Times New Roman"/>
                      </a:endParaRPr>
                    </a:p>
                  </a:txBody>
                  <a:tcPr marL="0" marR="0" marT="0" marB="0" anchor="ctr"/>
                </a:tc>
                <a:tc>
                  <a:txBody>
                    <a:bodyPr/>
                    <a:lstStyle/>
                    <a:p>
                      <a:pPr indent="0" algn="ctr"/>
                      <a:r>
                        <a:rPr lang="en-US" sz="2400" b="0">
                          <a:latin typeface="Times New Roman"/>
                        </a:rPr>
                        <a:t>17</a:t>
                      </a:r>
                    </a:p>
                  </a:txBody>
                  <a:tcPr marL="0" marR="0" marT="0" marB="0" anchor="ctr"/>
                </a:tc>
                <a:tc>
                  <a:txBody>
                    <a:bodyPr/>
                    <a:lstStyle/>
                    <a:p>
                      <a:pPr indent="0" algn="ctr"/>
                      <a:r>
                        <a:rPr lang="en-US" sz="2400" b="0">
                          <a:latin typeface="Times New Roman"/>
                        </a:rPr>
                        <a:t>15</a:t>
                      </a:r>
                    </a:p>
                  </a:txBody>
                  <a:tcPr marL="0" marR="0" marT="0" marB="0" anchor="ctr"/>
                </a:tc>
                <a:tc>
                  <a:txBody>
                    <a:bodyPr/>
                    <a:lstStyle/>
                    <a:p>
                      <a:pPr indent="0" algn="ctr"/>
                      <a:r>
                        <a:rPr lang="en-US" sz="2400" b="0" dirty="0" smtClean="0">
                          <a:latin typeface="Times New Roman"/>
                        </a:rPr>
                        <a:t>39</a:t>
                      </a:r>
                      <a:endParaRPr lang="en-US" sz="2400" b="0" dirty="0">
                        <a:latin typeface="Times New Roman"/>
                      </a:endParaRPr>
                    </a:p>
                  </a:txBody>
                  <a:tcPr marL="0" marR="0" marT="0" marB="0" anchor="ctr"/>
                </a:tc>
                <a:extLst>
                  <a:ext uri="{0D108BD9-81ED-4DB2-BD59-A6C34878D82A}">
                    <a16:rowId xmlns:a16="http://schemas.microsoft.com/office/drawing/2014/main" xmlns="" val="10005"/>
                  </a:ext>
                </a:extLst>
              </a:tr>
              <a:tr h="575204">
                <a:tc>
                  <a:txBody>
                    <a:bodyPr/>
                    <a:lstStyle/>
                    <a:p>
                      <a:pPr indent="0"/>
                      <a:r>
                        <a:rPr lang="en-US" sz="2400" b="0" i="1">
                          <a:latin typeface="Times New Roman"/>
                        </a:rPr>
                        <a:t>Enterobacter</a:t>
                      </a:r>
                    </a:p>
                  </a:txBody>
                  <a:tcPr marL="0" marR="0" marT="0" marB="0" anchor="ctr"/>
                </a:tc>
                <a:tc>
                  <a:txBody>
                    <a:bodyPr/>
                    <a:lstStyle/>
                    <a:p>
                      <a:pPr indent="0" algn="ctr"/>
                      <a:r>
                        <a:rPr lang="en-US" sz="2400" b="0" dirty="0">
                          <a:latin typeface="Times New Roman"/>
                        </a:rPr>
                        <a:t>3</a:t>
                      </a:r>
                      <a:r>
                        <a:rPr lang="en-US" sz="2400" b="0" dirty="0" smtClean="0">
                          <a:latin typeface="Times New Roman"/>
                        </a:rPr>
                        <a:t>1</a:t>
                      </a:r>
                      <a:endParaRPr lang="en-US" sz="2400" b="0" dirty="0">
                        <a:latin typeface="Times New Roman"/>
                      </a:endParaRPr>
                    </a:p>
                  </a:txBody>
                  <a:tcPr marL="0" marR="0" marT="0" marB="0" anchor="ctr"/>
                </a:tc>
                <a:tc>
                  <a:txBody>
                    <a:bodyPr/>
                    <a:lstStyle/>
                    <a:p>
                      <a:pPr indent="0" algn="ctr"/>
                      <a:r>
                        <a:rPr lang="en-US" sz="2400" b="0" dirty="0" smtClean="0">
                          <a:latin typeface="Times New Roman"/>
                        </a:rPr>
                        <a:t>18</a:t>
                      </a:r>
                      <a:endParaRPr lang="en-US" sz="2400" b="0" dirty="0">
                        <a:latin typeface="Times New Roman"/>
                      </a:endParaRPr>
                    </a:p>
                  </a:txBody>
                  <a:tcPr marL="0" marR="0" marT="0" marB="0" anchor="ctr"/>
                </a:tc>
                <a:tc>
                  <a:txBody>
                    <a:bodyPr/>
                    <a:lstStyle/>
                    <a:p>
                      <a:pPr indent="0" algn="ctr"/>
                      <a:r>
                        <a:rPr lang="en-US" sz="2400" b="0">
                          <a:latin typeface="Times New Roman"/>
                        </a:rPr>
                        <a:t>-</a:t>
                      </a:r>
                    </a:p>
                  </a:txBody>
                  <a:tcPr marL="0" marR="0" marT="0" marB="0" anchor="ctr"/>
                </a:tc>
                <a:tc>
                  <a:txBody>
                    <a:bodyPr/>
                    <a:lstStyle/>
                    <a:p>
                      <a:pPr indent="0" algn="ctr"/>
                      <a:r>
                        <a:rPr lang="en-US" sz="2400" b="0" dirty="0">
                          <a:latin typeface="Times New Roman"/>
                        </a:rPr>
                        <a:t>3</a:t>
                      </a:r>
                      <a:r>
                        <a:rPr lang="en-US" sz="2400" b="0" dirty="0" smtClean="0">
                          <a:latin typeface="Times New Roman"/>
                        </a:rPr>
                        <a:t>0</a:t>
                      </a:r>
                      <a:endParaRPr lang="en-US" sz="2400" b="0" dirty="0">
                        <a:latin typeface="Times New Roman"/>
                      </a:endParaRPr>
                    </a:p>
                  </a:txBody>
                  <a:tcPr marL="0" marR="0" marT="0" marB="0" anchor="ctr"/>
                </a:tc>
                <a:extLst>
                  <a:ext uri="{0D108BD9-81ED-4DB2-BD59-A6C34878D82A}">
                    <a16:rowId xmlns:a16="http://schemas.microsoft.com/office/drawing/2014/main" xmlns="" val="10006"/>
                  </a:ext>
                </a:extLst>
              </a:tr>
              <a:tr h="575204">
                <a:tc>
                  <a:txBody>
                    <a:bodyPr/>
                    <a:lstStyle/>
                    <a:p>
                      <a:pPr indent="0"/>
                      <a:r>
                        <a:rPr lang="en-US" sz="2400" b="0" i="1">
                          <a:latin typeface="Times New Roman"/>
                        </a:rPr>
                        <a:t>Klebsiella</a:t>
                      </a:r>
                    </a:p>
                  </a:txBody>
                  <a:tcPr marL="0" marR="0" marT="0" marB="0" anchor="ctr"/>
                </a:tc>
                <a:tc>
                  <a:txBody>
                    <a:bodyPr/>
                    <a:lstStyle/>
                    <a:p>
                      <a:pPr indent="0" algn="ctr"/>
                      <a:r>
                        <a:rPr lang="en-US" sz="2400" b="0">
                          <a:latin typeface="Times New Roman"/>
                        </a:rPr>
                        <a:t>20</a:t>
                      </a:r>
                    </a:p>
                  </a:txBody>
                  <a:tcPr marL="0" marR="0" marT="0" marB="0" anchor="ctr"/>
                </a:tc>
                <a:tc>
                  <a:txBody>
                    <a:bodyPr/>
                    <a:lstStyle/>
                    <a:p>
                      <a:pPr indent="0" algn="ctr"/>
                      <a:r>
                        <a:rPr lang="en-US" sz="2400" b="0">
                          <a:latin typeface="Times New Roman"/>
                        </a:rPr>
                        <a:t>12</a:t>
                      </a:r>
                    </a:p>
                  </a:txBody>
                  <a:tcPr marL="0" marR="0" marT="0" marB="0" anchor="ctr"/>
                </a:tc>
                <a:tc>
                  <a:txBody>
                    <a:bodyPr/>
                    <a:lstStyle/>
                    <a:p>
                      <a:pPr indent="0" algn="ctr"/>
                      <a:r>
                        <a:rPr lang="en-US" sz="2400" b="0" dirty="0">
                          <a:latin typeface="Times New Roman"/>
                        </a:rPr>
                        <a:t>-</a:t>
                      </a:r>
                    </a:p>
                  </a:txBody>
                  <a:tcPr marL="0" marR="0" marT="0" marB="0" anchor="ctr"/>
                </a:tc>
                <a:tc>
                  <a:txBody>
                    <a:bodyPr/>
                    <a:lstStyle/>
                    <a:p>
                      <a:pPr indent="0" algn="ctr"/>
                      <a:r>
                        <a:rPr lang="en-US" sz="2400" b="0">
                          <a:latin typeface="Times New Roman"/>
                        </a:rPr>
                        <a:t>25</a:t>
                      </a:r>
                    </a:p>
                  </a:txBody>
                  <a:tcPr marL="0" marR="0" marT="0" marB="0" anchor="ctr"/>
                </a:tc>
                <a:extLst>
                  <a:ext uri="{0D108BD9-81ED-4DB2-BD59-A6C34878D82A}">
                    <a16:rowId xmlns:a16="http://schemas.microsoft.com/office/drawing/2014/main" xmlns="" val="10007"/>
                  </a:ext>
                </a:extLst>
              </a:tr>
              <a:tr h="287602">
                <a:tc>
                  <a:txBody>
                    <a:bodyPr/>
                    <a:lstStyle/>
                    <a:p>
                      <a:pPr indent="0"/>
                      <a:r>
                        <a:rPr lang="en-US" sz="2400" b="0" i="1" dirty="0">
                          <a:latin typeface="Times New Roman"/>
                        </a:rPr>
                        <a:t>Candida</a:t>
                      </a:r>
                    </a:p>
                  </a:txBody>
                  <a:tcPr marL="0" marR="0" marT="0" marB="0" anchor="ctr"/>
                </a:tc>
                <a:tc>
                  <a:txBody>
                    <a:bodyPr/>
                    <a:lstStyle/>
                    <a:p>
                      <a:pPr indent="0" algn="ctr"/>
                      <a:r>
                        <a:rPr lang="en-US" sz="2400" b="0">
                          <a:latin typeface="Times New Roman"/>
                        </a:rPr>
                        <a:t>44</a:t>
                      </a:r>
                    </a:p>
                  </a:txBody>
                  <a:tcPr marL="0" marR="0" marT="0" marB="0" anchor="ctr"/>
                </a:tc>
                <a:tc>
                  <a:txBody>
                    <a:bodyPr/>
                    <a:lstStyle/>
                    <a:p>
                      <a:pPr indent="0" algn="ctr"/>
                      <a:r>
                        <a:rPr lang="en-US" sz="2400" b="0">
                          <a:latin typeface="Times New Roman"/>
                        </a:rPr>
                        <a:t>15</a:t>
                      </a:r>
                    </a:p>
                  </a:txBody>
                  <a:tcPr marL="0" marR="0" marT="0" marB="0" anchor="ctr"/>
                </a:tc>
                <a:tc>
                  <a:txBody>
                    <a:bodyPr/>
                    <a:lstStyle/>
                    <a:p>
                      <a:pPr indent="0" algn="ctr"/>
                      <a:r>
                        <a:rPr lang="en-US" sz="2400" b="0">
                          <a:latin typeface="Times New Roman"/>
                        </a:rPr>
                        <a:t>-</a:t>
                      </a:r>
                    </a:p>
                  </a:txBody>
                  <a:tcPr marL="0" marR="0" marT="0" marB="0" anchor="ctr"/>
                </a:tc>
                <a:tc>
                  <a:txBody>
                    <a:bodyPr/>
                    <a:lstStyle/>
                    <a:p>
                      <a:pPr indent="0" algn="ctr"/>
                      <a:r>
                        <a:rPr lang="en-US" sz="2400" b="0" dirty="0">
                          <a:latin typeface="Times New Roman"/>
                        </a:rPr>
                        <a:t>46</a:t>
                      </a:r>
                    </a:p>
                  </a:txBody>
                  <a:tcPr marL="0" marR="0" marT="0" marB="0" anchor="ctr"/>
                </a:tc>
                <a:extLst>
                  <a:ext uri="{0D108BD9-81ED-4DB2-BD59-A6C34878D82A}">
                    <a16:rowId xmlns:a16="http://schemas.microsoft.com/office/drawing/2014/main" xmlns="" val="10008"/>
                  </a:ext>
                </a:extLst>
              </a:tr>
            </a:tbl>
          </a:graphicData>
        </a:graphic>
      </p:graphicFrame>
      <p:sp>
        <p:nvSpPr>
          <p:cNvPr id="12" name="TextBox 11">
            <a:extLst>
              <a:ext uri="{FF2B5EF4-FFF2-40B4-BE49-F238E27FC236}">
                <a16:creationId xmlns:a16="http://schemas.microsoft.com/office/drawing/2014/main" xmlns="" id="{10F5B490-0CCD-28FC-4579-236DD830D804}"/>
              </a:ext>
            </a:extLst>
          </p:cNvPr>
          <p:cNvSpPr txBox="1"/>
          <p:nvPr/>
        </p:nvSpPr>
        <p:spPr>
          <a:xfrm>
            <a:off x="4659258" y="5229200"/>
            <a:ext cx="4327071" cy="1569660"/>
          </a:xfrm>
          <a:prstGeom prst="rect">
            <a:avLst/>
          </a:prstGeom>
          <a:solidFill>
            <a:schemeClr val="accent2">
              <a:lumMod val="20000"/>
              <a:lumOff val="80000"/>
            </a:schemeClr>
          </a:solidFill>
          <a:ln>
            <a:solidFill>
              <a:schemeClr val="bg2"/>
            </a:solidFill>
          </a:ln>
        </p:spPr>
        <p:txBody>
          <a:bodyPr wrap="square">
            <a:spAutoFit/>
          </a:bodyPr>
          <a:lstStyle/>
          <a:p>
            <a:r>
              <a:rPr lang="en-US" altLang="en-US" sz="2400" dirty="0">
                <a:latin typeface="Times New Roman" panose="02020603050405020304" pitchFamily="18" charset="0"/>
              </a:rPr>
              <a:t>Nanocomposite showed a significantly larger zone of inhibitions followed by selenium nanoparticles.</a:t>
            </a:r>
            <a:endParaRPr lang="en-IN" sz="2400" dirty="0"/>
          </a:p>
        </p:txBody>
      </p:sp>
      <p:sp>
        <p:nvSpPr>
          <p:cNvPr id="11" name="Freeform 10"/>
          <p:cNvSpPr/>
          <p:nvPr/>
        </p:nvSpPr>
        <p:spPr>
          <a:xfrm rot="953141">
            <a:off x="1742842" y="1525906"/>
            <a:ext cx="344384" cy="314755"/>
          </a:xfrm>
          <a:custGeom>
            <a:avLst/>
            <a:gdLst>
              <a:gd name="connsiteX0" fmla="*/ 0 w 344384"/>
              <a:gd name="connsiteY0" fmla="*/ 0 h 287371"/>
              <a:gd name="connsiteX1" fmla="*/ 47501 w 344384"/>
              <a:gd name="connsiteY1" fmla="*/ 142504 h 287371"/>
              <a:gd name="connsiteX2" fmla="*/ 71252 w 344384"/>
              <a:gd name="connsiteY2" fmla="*/ 178130 h 287371"/>
              <a:gd name="connsiteX3" fmla="*/ 83127 w 344384"/>
              <a:gd name="connsiteY3" fmla="*/ 213756 h 287371"/>
              <a:gd name="connsiteX4" fmla="*/ 118753 w 344384"/>
              <a:gd name="connsiteY4" fmla="*/ 225632 h 287371"/>
              <a:gd name="connsiteX5" fmla="*/ 154379 w 344384"/>
              <a:gd name="connsiteY5" fmla="*/ 249382 h 287371"/>
              <a:gd name="connsiteX6" fmla="*/ 273132 w 344384"/>
              <a:gd name="connsiteY6" fmla="*/ 285008 h 287371"/>
              <a:gd name="connsiteX7" fmla="*/ 344384 w 344384"/>
              <a:gd name="connsiteY7" fmla="*/ 285008 h 28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384" h="287371">
                <a:moveTo>
                  <a:pt x="0" y="0"/>
                </a:moveTo>
                <a:cubicBezTo>
                  <a:pt x="15834" y="47501"/>
                  <a:pt x="28905" y="96014"/>
                  <a:pt x="47501" y="142504"/>
                </a:cubicBezTo>
                <a:cubicBezTo>
                  <a:pt x="52802" y="155756"/>
                  <a:pt x="64869" y="165364"/>
                  <a:pt x="71252" y="178130"/>
                </a:cubicBezTo>
                <a:cubicBezTo>
                  <a:pt x="76850" y="189326"/>
                  <a:pt x="74276" y="204905"/>
                  <a:pt x="83127" y="213756"/>
                </a:cubicBezTo>
                <a:cubicBezTo>
                  <a:pt x="91978" y="222607"/>
                  <a:pt x="107557" y="220034"/>
                  <a:pt x="118753" y="225632"/>
                </a:cubicBezTo>
                <a:cubicBezTo>
                  <a:pt x="131518" y="232015"/>
                  <a:pt x="141337" y="243586"/>
                  <a:pt x="154379" y="249382"/>
                </a:cubicBezTo>
                <a:cubicBezTo>
                  <a:pt x="165182" y="254183"/>
                  <a:pt x="250844" y="282779"/>
                  <a:pt x="273132" y="285008"/>
                </a:cubicBezTo>
                <a:cubicBezTo>
                  <a:pt x="296765" y="287371"/>
                  <a:pt x="320633" y="285008"/>
                  <a:pt x="344384" y="28500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rot="10546626">
            <a:off x="2136443" y="1205939"/>
            <a:ext cx="262604" cy="354980"/>
          </a:xfrm>
          <a:custGeom>
            <a:avLst/>
            <a:gdLst>
              <a:gd name="connsiteX0" fmla="*/ 0 w 344384"/>
              <a:gd name="connsiteY0" fmla="*/ 0 h 287371"/>
              <a:gd name="connsiteX1" fmla="*/ 47501 w 344384"/>
              <a:gd name="connsiteY1" fmla="*/ 142504 h 287371"/>
              <a:gd name="connsiteX2" fmla="*/ 71252 w 344384"/>
              <a:gd name="connsiteY2" fmla="*/ 178130 h 287371"/>
              <a:gd name="connsiteX3" fmla="*/ 83127 w 344384"/>
              <a:gd name="connsiteY3" fmla="*/ 213756 h 287371"/>
              <a:gd name="connsiteX4" fmla="*/ 118753 w 344384"/>
              <a:gd name="connsiteY4" fmla="*/ 225632 h 287371"/>
              <a:gd name="connsiteX5" fmla="*/ 154379 w 344384"/>
              <a:gd name="connsiteY5" fmla="*/ 249382 h 287371"/>
              <a:gd name="connsiteX6" fmla="*/ 273132 w 344384"/>
              <a:gd name="connsiteY6" fmla="*/ 285008 h 287371"/>
              <a:gd name="connsiteX7" fmla="*/ 344384 w 344384"/>
              <a:gd name="connsiteY7" fmla="*/ 285008 h 28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384" h="287371">
                <a:moveTo>
                  <a:pt x="0" y="0"/>
                </a:moveTo>
                <a:cubicBezTo>
                  <a:pt x="15834" y="47501"/>
                  <a:pt x="28905" y="96014"/>
                  <a:pt x="47501" y="142504"/>
                </a:cubicBezTo>
                <a:cubicBezTo>
                  <a:pt x="52802" y="155756"/>
                  <a:pt x="64869" y="165364"/>
                  <a:pt x="71252" y="178130"/>
                </a:cubicBezTo>
                <a:cubicBezTo>
                  <a:pt x="76850" y="189326"/>
                  <a:pt x="74276" y="204905"/>
                  <a:pt x="83127" y="213756"/>
                </a:cubicBezTo>
                <a:cubicBezTo>
                  <a:pt x="91978" y="222607"/>
                  <a:pt x="107557" y="220034"/>
                  <a:pt x="118753" y="225632"/>
                </a:cubicBezTo>
                <a:cubicBezTo>
                  <a:pt x="131518" y="232015"/>
                  <a:pt x="141337" y="243586"/>
                  <a:pt x="154379" y="249382"/>
                </a:cubicBezTo>
                <a:cubicBezTo>
                  <a:pt x="165182" y="254183"/>
                  <a:pt x="250844" y="282779"/>
                  <a:pt x="273132" y="285008"/>
                </a:cubicBezTo>
                <a:cubicBezTo>
                  <a:pt x="296765" y="287371"/>
                  <a:pt x="320633" y="285008"/>
                  <a:pt x="344384" y="28500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26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071B124-6A28-0AAF-F45D-FCC0E70C12C7}"/>
              </a:ext>
            </a:extLst>
          </p:cNvPr>
          <p:cNvSpPr>
            <a:spLocks noChangeArrowheads="1"/>
          </p:cNvSpPr>
          <p:nvPr/>
        </p:nvSpPr>
        <p:spPr bwMode="auto">
          <a:xfrm>
            <a:off x="35496" y="724301"/>
            <a:ext cx="9108504" cy="2128635"/>
          </a:xfrm>
          <a:prstGeom prst="rect">
            <a:avLst/>
          </a:prstGeom>
          <a:solidFill>
            <a:schemeClr val="accent4">
              <a:lumMod val="20000"/>
              <a:lumOff val="80000"/>
            </a:schemeClr>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a:lnSpc>
                <a:spcPts val="2413"/>
              </a:lnSpc>
              <a:buFont typeface="Arial" pitchFamily="34" charset="0"/>
              <a:buChar char="•"/>
            </a:pPr>
            <a:r>
              <a:rPr lang="en-US" altLang="en-US" sz="2400" dirty="0">
                <a:latin typeface="Cambria" pitchFamily="18" charset="0"/>
              </a:rPr>
              <a:t>Sanitary </a:t>
            </a:r>
            <a:r>
              <a:rPr lang="en-US" altLang="en-US" sz="2400" dirty="0" smtClean="0">
                <a:latin typeface="Cambria" pitchFamily="18" charset="0"/>
              </a:rPr>
              <a:t>napkins(</a:t>
            </a:r>
            <a:r>
              <a:rPr lang="en-US" altLang="en-US" dirty="0" smtClean="0">
                <a:latin typeface="Cambria" pitchFamily="18" charset="0"/>
              </a:rPr>
              <a:t>Brand-Stayfree, JNTL Consumer Health 170 (India) Private Limited, Mumbai, India</a:t>
            </a:r>
            <a:r>
              <a:rPr lang="en-US" altLang="en-US" sz="2400" dirty="0" smtClean="0">
                <a:latin typeface="Cambria" pitchFamily="18" charset="0"/>
              </a:rPr>
              <a:t>) </a:t>
            </a:r>
          </a:p>
          <a:p>
            <a:pPr marL="342900" indent="-342900" algn="just">
              <a:lnSpc>
                <a:spcPts val="2413"/>
              </a:lnSpc>
              <a:buFont typeface="Arial" pitchFamily="34" charset="0"/>
              <a:buChar char="•"/>
            </a:pPr>
            <a:r>
              <a:rPr lang="en-US" altLang="en-US" sz="2400" dirty="0" smtClean="0">
                <a:latin typeface="Cambria" pitchFamily="18" charset="0"/>
              </a:rPr>
              <a:t>first </a:t>
            </a:r>
            <a:r>
              <a:rPr lang="en-US" altLang="en-US" sz="2400" dirty="0">
                <a:latin typeface="Cambria" pitchFamily="18" charset="0"/>
              </a:rPr>
              <a:t>cellulose layer </a:t>
            </a:r>
            <a:r>
              <a:rPr lang="en-US" altLang="en-US" sz="2400" dirty="0" smtClean="0">
                <a:latin typeface="Cambria" pitchFamily="18" charset="0"/>
              </a:rPr>
              <a:t>separated aseptically </a:t>
            </a:r>
          </a:p>
          <a:p>
            <a:pPr marL="342900" indent="-342900" algn="just">
              <a:lnSpc>
                <a:spcPts val="2413"/>
              </a:lnSpc>
              <a:buFont typeface="Arial" pitchFamily="34" charset="0"/>
              <a:buChar char="•"/>
            </a:pPr>
            <a:r>
              <a:rPr lang="en-US" altLang="en-US" sz="2400" dirty="0" smtClean="0">
                <a:latin typeface="Cambria" pitchFamily="18" charset="0"/>
              </a:rPr>
              <a:t>Cut </a:t>
            </a:r>
            <a:r>
              <a:rPr lang="en-US" altLang="en-US" sz="2400" dirty="0">
                <a:latin typeface="Cambria" pitchFamily="18" charset="0"/>
              </a:rPr>
              <a:t>into 12 mm diameter discs </a:t>
            </a:r>
            <a:endParaRPr lang="en-US" altLang="en-US" sz="2400" dirty="0" smtClean="0">
              <a:latin typeface="Cambria" pitchFamily="18" charset="0"/>
            </a:endParaRPr>
          </a:p>
          <a:p>
            <a:pPr marL="342900" indent="-342900" algn="just">
              <a:lnSpc>
                <a:spcPts val="2413"/>
              </a:lnSpc>
              <a:buFont typeface="Arial" pitchFamily="34" charset="0"/>
              <a:buChar char="•"/>
            </a:pPr>
            <a:r>
              <a:rPr lang="en-US" altLang="en-US" sz="2400" dirty="0" smtClean="0">
                <a:latin typeface="Cambria" pitchFamily="18" charset="0"/>
              </a:rPr>
              <a:t>100</a:t>
            </a:r>
            <a:r>
              <a:rPr lang="el-GR" altLang="en-US" sz="2400" dirty="0">
                <a:latin typeface="Cambria" pitchFamily="18" charset="0"/>
              </a:rPr>
              <a:t>μ</a:t>
            </a:r>
            <a:r>
              <a:rPr lang="en-US" altLang="en-US" sz="2400" dirty="0">
                <a:latin typeface="Cambria" pitchFamily="18" charset="0"/>
              </a:rPr>
              <a:t>L of nanocomposite was poured on each </a:t>
            </a:r>
            <a:r>
              <a:rPr lang="en-US" altLang="en-US" sz="2400" dirty="0" smtClean="0">
                <a:latin typeface="Cambria" pitchFamily="18" charset="0"/>
              </a:rPr>
              <a:t>disc </a:t>
            </a:r>
          </a:p>
          <a:p>
            <a:pPr marL="342900" indent="-342900" algn="just">
              <a:lnSpc>
                <a:spcPts val="2413"/>
              </a:lnSpc>
              <a:buFont typeface="Arial" pitchFamily="34" charset="0"/>
              <a:buChar char="•"/>
            </a:pPr>
            <a:r>
              <a:rPr lang="en-US" altLang="en-US" sz="2400" dirty="0" smtClean="0">
                <a:latin typeface="Cambria" pitchFamily="18" charset="0"/>
              </a:rPr>
              <a:t>Dried </a:t>
            </a:r>
            <a:r>
              <a:rPr lang="en-US" altLang="en-US" sz="2400" dirty="0">
                <a:latin typeface="Cambria" pitchFamily="18" charset="0"/>
              </a:rPr>
              <a:t>under aseptic </a:t>
            </a:r>
            <a:r>
              <a:rPr lang="en-US" altLang="en-US" sz="2400" dirty="0" smtClean="0">
                <a:latin typeface="Cambria" pitchFamily="18" charset="0"/>
              </a:rPr>
              <a:t>conditions</a:t>
            </a:r>
          </a:p>
          <a:p>
            <a:pPr marL="342900" indent="-342900" algn="just">
              <a:lnSpc>
                <a:spcPts val="2413"/>
              </a:lnSpc>
              <a:buFont typeface="Arial" pitchFamily="34" charset="0"/>
              <a:buChar char="•"/>
            </a:pPr>
            <a:r>
              <a:rPr lang="en-US" altLang="en-US" sz="2400" dirty="0" err="1" smtClean="0">
                <a:latin typeface="Cambria" pitchFamily="18" charset="0"/>
              </a:rPr>
              <a:t>SeNPs</a:t>
            </a:r>
            <a:r>
              <a:rPr lang="en-US" altLang="en-US" sz="2400" dirty="0" smtClean="0">
                <a:latin typeface="Cambria" pitchFamily="18" charset="0"/>
              </a:rPr>
              <a:t> </a:t>
            </a:r>
            <a:r>
              <a:rPr lang="en-US" altLang="en-US" sz="2400" dirty="0">
                <a:latin typeface="Cambria" pitchFamily="18" charset="0"/>
              </a:rPr>
              <a:t>and </a:t>
            </a:r>
            <a:r>
              <a:rPr lang="en-US" altLang="en-US" sz="2400" dirty="0" err="1">
                <a:latin typeface="Cambria" pitchFamily="18" charset="0"/>
              </a:rPr>
              <a:t>AgNPs</a:t>
            </a:r>
            <a:r>
              <a:rPr lang="en-US" altLang="en-US" sz="2400" dirty="0">
                <a:latin typeface="Cambria" pitchFamily="18" charset="0"/>
              </a:rPr>
              <a:t> imparted their reddish color to the NCs </a:t>
            </a:r>
          </a:p>
        </p:txBody>
      </p:sp>
      <p:pic>
        <p:nvPicPr>
          <p:cNvPr id="3" name="Picture 1">
            <a:extLst>
              <a:ext uri="{FF2B5EF4-FFF2-40B4-BE49-F238E27FC236}">
                <a16:creationId xmlns:a16="http://schemas.microsoft.com/office/drawing/2014/main" xmlns="" id="{45EB57FC-3BC9-7409-ACD0-EEEA7527EB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960948"/>
            <a:ext cx="5544571" cy="239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D97B009A-348C-24B3-1045-2C1961A0C7FE}"/>
              </a:ext>
            </a:extLst>
          </p:cNvPr>
          <p:cNvSpPr txBox="1"/>
          <p:nvPr/>
        </p:nvSpPr>
        <p:spPr>
          <a:xfrm>
            <a:off x="179513" y="5460214"/>
            <a:ext cx="5904656" cy="646331"/>
          </a:xfrm>
          <a:prstGeom prst="rect">
            <a:avLst/>
          </a:prstGeom>
          <a:solidFill>
            <a:schemeClr val="accent1">
              <a:lumMod val="20000"/>
              <a:lumOff val="80000"/>
            </a:schemeClr>
          </a:solidFill>
          <a:ln>
            <a:solidFill>
              <a:schemeClr val="bg2"/>
            </a:solidFill>
          </a:ln>
        </p:spPr>
        <p:txBody>
          <a:bodyPr wrap="square">
            <a:spAutoFit/>
          </a:bodyPr>
          <a:lstStyle/>
          <a:p>
            <a:r>
              <a:rPr lang="en-US" altLang="en-US" sz="1800" dirty="0">
                <a:latin typeface="Times New Roman" panose="02020603050405020304" pitchFamily="18" charset="0"/>
              </a:rPr>
              <a:t> a) Cellulose matrix of sanitary napkin (Stayfree), b) discs of cellulose matrix incorporated with nanocomposite</a:t>
            </a:r>
            <a:endParaRPr lang="en-IN" dirty="0"/>
          </a:p>
        </p:txBody>
      </p:sp>
      <p:sp>
        <p:nvSpPr>
          <p:cNvPr id="6" name="TextBox 5">
            <a:extLst>
              <a:ext uri="{FF2B5EF4-FFF2-40B4-BE49-F238E27FC236}">
                <a16:creationId xmlns:a16="http://schemas.microsoft.com/office/drawing/2014/main" xmlns="" id="{980AFB1F-6A26-12B8-691C-EF277F8D1413}"/>
              </a:ext>
            </a:extLst>
          </p:cNvPr>
          <p:cNvSpPr txBox="1"/>
          <p:nvPr/>
        </p:nvSpPr>
        <p:spPr>
          <a:xfrm>
            <a:off x="0" y="0"/>
            <a:ext cx="9144000" cy="724301"/>
          </a:xfrm>
          <a:prstGeom prst="rect">
            <a:avLst/>
          </a:prstGeom>
          <a:solidFill>
            <a:schemeClr val="accent1">
              <a:lumMod val="20000"/>
              <a:lumOff val="80000"/>
            </a:schemeClr>
          </a:solidFill>
          <a:ln>
            <a:solidFill>
              <a:schemeClr val="bg2"/>
            </a:solidFill>
          </a:ln>
        </p:spPr>
        <p:txBody>
          <a:bodyPr wrap="square">
            <a:spAutoFit/>
          </a:bodyPr>
          <a:lstStyle/>
          <a:p>
            <a:pPr algn="just" eaLnBrk="1" hangingPunct="1">
              <a:lnSpc>
                <a:spcPts val="2413"/>
              </a:lnSpc>
            </a:pPr>
            <a:r>
              <a:rPr lang="en-US" altLang="en-US" sz="3200" b="1" dirty="0">
                <a:latin typeface="Cambria" panose="02040503050406030204" pitchFamily="18" charset="0"/>
                <a:ea typeface="Cambria" panose="02040503050406030204" pitchFamily="18" charset="0"/>
              </a:rPr>
              <a:t>Incorporation of nanocomposite into cellulose matrix used in sanitary napkins and diapers</a:t>
            </a:r>
          </a:p>
        </p:txBody>
      </p:sp>
      <p:sp>
        <p:nvSpPr>
          <p:cNvPr id="4" name="Rectangle 3"/>
          <p:cNvSpPr/>
          <p:nvPr/>
        </p:nvSpPr>
        <p:spPr>
          <a:xfrm>
            <a:off x="6084169" y="3002245"/>
            <a:ext cx="2952327" cy="2554545"/>
          </a:xfrm>
          <a:prstGeom prst="rect">
            <a:avLst/>
          </a:prstGeom>
          <a:solidFill>
            <a:schemeClr val="accent1">
              <a:lumMod val="40000"/>
              <a:lumOff val="60000"/>
            </a:schemeClr>
          </a:solidFill>
        </p:spPr>
        <p:txBody>
          <a:bodyPr wrap="square">
            <a:spAutoFit/>
          </a:bodyPr>
          <a:lstStyle/>
          <a:p>
            <a:pPr>
              <a:lnSpc>
                <a:spcPts val="2413"/>
              </a:lnSpc>
              <a:spcAft>
                <a:spcPts val="2313"/>
              </a:spcAft>
            </a:pPr>
            <a:r>
              <a:rPr lang="en-US" altLang="en-US" dirty="0">
                <a:latin typeface="Times New Roman" panose="02020603050405020304" pitchFamily="18" charset="0"/>
              </a:rPr>
              <a:t>This could be the limitation of the study and needs to work towards diminishing this color to maintain the aesthetic look of the sanitary napkin / the diapers during commercialization of such a product.</a:t>
            </a:r>
          </a:p>
        </p:txBody>
      </p:sp>
    </p:spTree>
    <p:extLst>
      <p:ext uri="{BB962C8B-B14F-4D97-AF65-F5344CB8AC3E}">
        <p14:creationId xmlns:p14="http://schemas.microsoft.com/office/powerpoint/2010/main" val="18566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BCB1BD7-6BEE-7CAF-4679-5CE6F56288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8" y="926158"/>
            <a:ext cx="132278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7F67A88B-2821-65C7-841E-E1198A4D26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458" y="909388"/>
            <a:ext cx="134659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D37DA04D-66D7-3BF9-E06C-ACCCD1CDEF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034" y="918220"/>
            <a:ext cx="134659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2901BC84-8381-574F-26A7-5760CC7493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5" y="2718033"/>
            <a:ext cx="133707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DE8755D4-953E-52D9-9114-62A0487D8C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0839" y="2718033"/>
            <a:ext cx="1344216"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04E22031-3EEE-D5B3-9B53-C8E8C19791E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5817" y="2755877"/>
            <a:ext cx="1373981"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C1F60DAB-8B76-CDFB-6A30-6FBF901A18D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190" y="4541416"/>
            <a:ext cx="28956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2D91752C-D2EF-F9F1-1881-2737DB16153B}"/>
              </a:ext>
            </a:extLst>
          </p:cNvPr>
          <p:cNvSpPr txBox="1"/>
          <p:nvPr/>
        </p:nvSpPr>
        <p:spPr>
          <a:xfrm rot="10800000" flipV="1">
            <a:off x="-21570" y="0"/>
            <a:ext cx="9144001" cy="1077218"/>
          </a:xfrm>
          <a:prstGeom prst="rect">
            <a:avLst/>
          </a:prstGeom>
          <a:solidFill>
            <a:schemeClr val="accent1">
              <a:lumMod val="20000"/>
              <a:lumOff val="80000"/>
            </a:schemeClr>
          </a:solidFill>
          <a:ln>
            <a:solidFill>
              <a:schemeClr val="bg2"/>
            </a:solidFill>
          </a:ln>
        </p:spPr>
        <p:txBody>
          <a:bodyPr wrap="square">
            <a:spAutoFit/>
          </a:bodyPr>
          <a:lstStyle/>
          <a:p>
            <a:pPr eaLnBrk="1" hangingPunct="1">
              <a:spcAft>
                <a:spcPts val="838"/>
              </a:spcAft>
            </a:pPr>
            <a:r>
              <a:rPr lang="en-US" altLang="en-US" sz="3200" b="1" dirty="0" smtClean="0">
                <a:latin typeface="Cambria" panose="02040503050406030204" pitchFamily="18" charset="0"/>
                <a:ea typeface="Cambria" panose="02040503050406030204" pitchFamily="18" charset="0"/>
              </a:rPr>
              <a:t>Antimicrobial </a:t>
            </a:r>
            <a:r>
              <a:rPr lang="en-US" altLang="en-US" sz="3200" b="1" dirty="0">
                <a:latin typeface="Cambria" panose="02040503050406030204" pitchFamily="18" charset="0"/>
                <a:ea typeface="Cambria" panose="02040503050406030204" pitchFamily="18" charset="0"/>
              </a:rPr>
              <a:t>assay of nanocomposite incorporated cellulose matrix</a:t>
            </a:r>
          </a:p>
        </p:txBody>
      </p:sp>
      <p:graphicFrame>
        <p:nvGraphicFramePr>
          <p:cNvPr id="9" name="Table 8">
            <a:extLst>
              <a:ext uri="{FF2B5EF4-FFF2-40B4-BE49-F238E27FC236}">
                <a16:creationId xmlns:a16="http://schemas.microsoft.com/office/drawing/2014/main" xmlns="" id="{9AB854A2-388F-8B53-7992-A738841723FF}"/>
              </a:ext>
            </a:extLst>
          </p:cNvPr>
          <p:cNvGraphicFramePr>
            <a:graphicFrameLocks noGrp="1"/>
          </p:cNvGraphicFramePr>
          <p:nvPr>
            <p:extLst>
              <p:ext uri="{D42A27DB-BD31-4B8C-83A1-F6EECF244321}">
                <p14:modId xmlns:p14="http://schemas.microsoft.com/office/powerpoint/2010/main" val="140028150"/>
              </p:ext>
            </p:extLst>
          </p:nvPr>
        </p:nvGraphicFramePr>
        <p:xfrm>
          <a:off x="4311760" y="1052736"/>
          <a:ext cx="4810671" cy="4600462"/>
        </p:xfrm>
        <a:graphic>
          <a:graphicData uri="http://schemas.openxmlformats.org/drawingml/2006/table">
            <a:tbl>
              <a:tblPr/>
              <a:tblGrid>
                <a:gridCol w="1692730">
                  <a:extLst>
                    <a:ext uri="{9D8B030D-6E8A-4147-A177-3AD203B41FA5}">
                      <a16:colId xmlns:a16="http://schemas.microsoft.com/office/drawing/2014/main" xmlns="" val="20000"/>
                    </a:ext>
                  </a:extLst>
                </a:gridCol>
                <a:gridCol w="1721620">
                  <a:extLst>
                    <a:ext uri="{9D8B030D-6E8A-4147-A177-3AD203B41FA5}">
                      <a16:colId xmlns:a16="http://schemas.microsoft.com/office/drawing/2014/main" xmlns="" val="20001"/>
                    </a:ext>
                  </a:extLst>
                </a:gridCol>
                <a:gridCol w="1396321">
                  <a:extLst>
                    <a:ext uri="{9D8B030D-6E8A-4147-A177-3AD203B41FA5}">
                      <a16:colId xmlns:a16="http://schemas.microsoft.com/office/drawing/2014/main" xmlns="" val="20002"/>
                    </a:ext>
                  </a:extLst>
                </a:gridCol>
              </a:tblGrid>
              <a:tr h="528147">
                <a:tc>
                  <a:txBody>
                    <a:bodyPr/>
                    <a:lstStyle/>
                    <a:p>
                      <a:pPr indent="0"/>
                      <a:r>
                        <a:rPr lang="en-US" sz="2100" dirty="0">
                          <a:latin typeface="Times New Roman"/>
                        </a:rPr>
                        <a:t>Test organism</a:t>
                      </a:r>
                    </a:p>
                  </a:txBody>
                  <a:tcPr marL="0" marR="0" marT="0" marB="0" anchor="ctr"/>
                </a:tc>
                <a:tc gridSpan="2">
                  <a:txBody>
                    <a:bodyPr/>
                    <a:lstStyle/>
                    <a:p>
                      <a:pPr marL="939800" indent="0" algn="ctr"/>
                      <a:r>
                        <a:rPr lang="en-US" sz="2100" dirty="0">
                          <a:latin typeface="Times New Roman"/>
                        </a:rPr>
                        <a:t>Zone of inhibition (mm)</a:t>
                      </a:r>
                    </a:p>
                  </a:txBody>
                  <a:tcPr marL="0" marR="0" marT="0" marB="0" anchor="ctr"/>
                </a:tc>
                <a:tc hMerge="1">
                  <a:txBody>
                    <a:bodyPr/>
                    <a:lstStyle/>
                    <a:p>
                      <a:endParaRPr sz="2100"/>
                    </a:p>
                  </a:txBody>
                  <a:tcPr marL="0" marR="0" marT="0" marB="0"/>
                </a:tc>
                <a:extLst>
                  <a:ext uri="{0D108BD9-81ED-4DB2-BD59-A6C34878D82A}">
                    <a16:rowId xmlns:a16="http://schemas.microsoft.com/office/drawing/2014/main" xmlns="" val="10000"/>
                  </a:ext>
                </a:extLst>
              </a:tr>
              <a:tr h="439942">
                <a:tc>
                  <a:txBody>
                    <a:bodyPr/>
                    <a:lstStyle/>
                    <a:p>
                      <a:endParaRPr sz="2100"/>
                    </a:p>
                  </a:txBody>
                  <a:tcPr marL="0" marR="0" marT="0" marB="0"/>
                </a:tc>
                <a:tc>
                  <a:txBody>
                    <a:bodyPr/>
                    <a:lstStyle/>
                    <a:p>
                      <a:pPr marL="127000" indent="0"/>
                      <a:r>
                        <a:rPr lang="en-US" sz="2100">
                          <a:latin typeface="Times New Roman"/>
                        </a:rPr>
                        <a:t> (</a:t>
                      </a:r>
                      <a:r>
                        <a:rPr lang="en-US" sz="2100" err="1">
                          <a:latin typeface="Times New Roman"/>
                        </a:rPr>
                        <a:t>Sofy</a:t>
                      </a:r>
                      <a:r>
                        <a:rPr lang="en-US" sz="2100">
                          <a:latin typeface="Times New Roman"/>
                        </a:rPr>
                        <a:t> disc)</a:t>
                      </a:r>
                    </a:p>
                  </a:txBody>
                  <a:tcPr marL="0" marR="0" marT="0" marB="0" anchor="ctr"/>
                </a:tc>
                <a:tc>
                  <a:txBody>
                    <a:bodyPr/>
                    <a:lstStyle/>
                    <a:p>
                      <a:pPr indent="0" algn="ctr"/>
                      <a:r>
                        <a:rPr lang="en-US" sz="2100" dirty="0">
                          <a:latin typeface="Times New Roman"/>
                        </a:rPr>
                        <a:t>NCs disc</a:t>
                      </a:r>
                    </a:p>
                  </a:txBody>
                  <a:tcPr marL="0" marR="0" marT="0" marB="0" anchor="ctr"/>
                </a:tc>
                <a:extLst>
                  <a:ext uri="{0D108BD9-81ED-4DB2-BD59-A6C34878D82A}">
                    <a16:rowId xmlns:a16="http://schemas.microsoft.com/office/drawing/2014/main" xmlns="" val="10001"/>
                  </a:ext>
                </a:extLst>
              </a:tr>
              <a:tr h="309546">
                <a:tc>
                  <a:txBody>
                    <a:bodyPr/>
                    <a:lstStyle/>
                    <a:p>
                      <a:pPr indent="0"/>
                      <a:r>
                        <a:rPr lang="en-US" sz="2100" i="1">
                          <a:latin typeface="Times New Roman"/>
                        </a:rPr>
                        <a:t>Bacillus</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a:latin typeface="Times New Roman"/>
                        </a:rPr>
                        <a:t>43</a:t>
                      </a:r>
                    </a:p>
                  </a:txBody>
                  <a:tcPr marL="0" marR="0" marT="0" marB="0" anchor="ctr"/>
                </a:tc>
                <a:extLst>
                  <a:ext uri="{0D108BD9-81ED-4DB2-BD59-A6C34878D82A}">
                    <a16:rowId xmlns:a16="http://schemas.microsoft.com/office/drawing/2014/main" xmlns="" val="10002"/>
                  </a:ext>
                </a:extLst>
              </a:tr>
              <a:tr h="309546">
                <a:tc>
                  <a:txBody>
                    <a:bodyPr/>
                    <a:lstStyle/>
                    <a:p>
                      <a:pPr indent="0"/>
                      <a:r>
                        <a:rPr lang="en-US" sz="2100" i="1">
                          <a:latin typeface="Times New Roman"/>
                        </a:rPr>
                        <a:t>Staph</a:t>
                      </a:r>
                    </a:p>
                  </a:txBody>
                  <a:tcPr marL="0" marR="0" marT="0" marB="0" anchor="ctr"/>
                </a:tc>
                <a:tc>
                  <a:txBody>
                    <a:bodyPr/>
                    <a:lstStyle/>
                    <a:p>
                      <a:pPr indent="0" algn="ctr"/>
                      <a:r>
                        <a:rPr lang="en-US" sz="2100">
                          <a:latin typeface="Times New Roman"/>
                        </a:rPr>
                        <a:t>-</a:t>
                      </a:r>
                    </a:p>
                  </a:txBody>
                  <a:tcPr marL="0" marR="0" marT="0" marB="0" anchor="ctr"/>
                </a:tc>
                <a:tc>
                  <a:txBody>
                    <a:bodyPr/>
                    <a:lstStyle/>
                    <a:p>
                      <a:pPr indent="0" algn="ctr"/>
                      <a:r>
                        <a:rPr lang="en-US" sz="2100" dirty="0">
                          <a:latin typeface="Times New Roman"/>
                        </a:rPr>
                        <a:t>2</a:t>
                      </a:r>
                      <a:r>
                        <a:rPr lang="en-US" sz="2100" dirty="0" smtClean="0">
                          <a:latin typeface="Times New Roman"/>
                        </a:rPr>
                        <a:t>3</a:t>
                      </a:r>
                      <a:endParaRPr lang="en-US" sz="2100" dirty="0">
                        <a:latin typeface="Times New Roman"/>
                      </a:endParaRPr>
                    </a:p>
                  </a:txBody>
                  <a:tcPr marL="0" marR="0" marT="0" marB="0" anchor="ctr"/>
                </a:tc>
                <a:extLst>
                  <a:ext uri="{0D108BD9-81ED-4DB2-BD59-A6C34878D82A}">
                    <a16:rowId xmlns:a16="http://schemas.microsoft.com/office/drawing/2014/main" xmlns="" val="10003"/>
                  </a:ext>
                </a:extLst>
              </a:tr>
              <a:tr h="309546">
                <a:tc>
                  <a:txBody>
                    <a:bodyPr/>
                    <a:lstStyle/>
                    <a:p>
                      <a:pPr indent="0"/>
                      <a:r>
                        <a:rPr lang="en-US" sz="2100" i="1">
                          <a:latin typeface="Times New Roman"/>
                        </a:rPr>
                        <a:t>E. coli</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a:latin typeface="Times New Roman"/>
                        </a:rPr>
                        <a:t>40</a:t>
                      </a:r>
                    </a:p>
                  </a:txBody>
                  <a:tcPr marL="0" marR="0" marT="0" marB="0" anchor="ctr"/>
                </a:tc>
                <a:extLst>
                  <a:ext uri="{0D108BD9-81ED-4DB2-BD59-A6C34878D82A}">
                    <a16:rowId xmlns:a16="http://schemas.microsoft.com/office/drawing/2014/main" xmlns="" val="10004"/>
                  </a:ext>
                </a:extLst>
              </a:tr>
              <a:tr h="309546">
                <a:tc>
                  <a:txBody>
                    <a:bodyPr/>
                    <a:lstStyle/>
                    <a:p>
                      <a:pPr indent="0"/>
                      <a:r>
                        <a:rPr lang="en-US" sz="2100" i="1">
                          <a:latin typeface="Times New Roman"/>
                        </a:rPr>
                        <a:t>Proteus</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dirty="0" smtClean="0">
                          <a:latin typeface="Times New Roman"/>
                        </a:rPr>
                        <a:t>38</a:t>
                      </a:r>
                      <a:endParaRPr lang="en-US" sz="2100" dirty="0">
                        <a:latin typeface="Times New Roman"/>
                      </a:endParaRPr>
                    </a:p>
                  </a:txBody>
                  <a:tcPr marL="0" marR="0" marT="0" marB="0" anchor="ctr"/>
                </a:tc>
                <a:extLst>
                  <a:ext uri="{0D108BD9-81ED-4DB2-BD59-A6C34878D82A}">
                    <a16:rowId xmlns:a16="http://schemas.microsoft.com/office/drawing/2014/main" xmlns="" val="10005"/>
                  </a:ext>
                </a:extLst>
              </a:tr>
              <a:tr h="619093">
                <a:tc>
                  <a:txBody>
                    <a:bodyPr/>
                    <a:lstStyle/>
                    <a:p>
                      <a:pPr indent="0"/>
                      <a:r>
                        <a:rPr lang="en-US" sz="2100">
                          <a:latin typeface="Times New Roman"/>
                        </a:rPr>
                        <a:t>MDR </a:t>
                      </a:r>
                      <a:r>
                        <a:rPr lang="en-US" sz="2100" i="1">
                          <a:latin typeface="Times New Roman"/>
                        </a:rPr>
                        <a:t>Enterobacter</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dirty="0" smtClean="0">
                          <a:latin typeface="Times New Roman"/>
                        </a:rPr>
                        <a:t>27</a:t>
                      </a:r>
                      <a:endParaRPr lang="en-US" sz="2100" dirty="0">
                        <a:latin typeface="Times New Roman"/>
                      </a:endParaRPr>
                    </a:p>
                  </a:txBody>
                  <a:tcPr marL="0" marR="0" marT="0" marB="0" anchor="ctr"/>
                </a:tc>
                <a:extLst>
                  <a:ext uri="{0D108BD9-81ED-4DB2-BD59-A6C34878D82A}">
                    <a16:rowId xmlns:a16="http://schemas.microsoft.com/office/drawing/2014/main" xmlns="" val="10006"/>
                  </a:ext>
                </a:extLst>
              </a:tr>
              <a:tr h="619093">
                <a:tc>
                  <a:txBody>
                    <a:bodyPr/>
                    <a:lstStyle/>
                    <a:p>
                      <a:pPr indent="0"/>
                      <a:r>
                        <a:rPr lang="en-US" sz="2100">
                          <a:latin typeface="Times New Roman"/>
                        </a:rPr>
                        <a:t>MDR </a:t>
                      </a:r>
                      <a:r>
                        <a:rPr lang="en-US" sz="2100" i="1">
                          <a:latin typeface="Times New Roman"/>
                        </a:rPr>
                        <a:t>Pseudomonas</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a:latin typeface="Times New Roman"/>
                        </a:rPr>
                        <a:t>36</a:t>
                      </a:r>
                    </a:p>
                  </a:txBody>
                  <a:tcPr marL="0" marR="0" marT="0" marB="0" anchor="ctr"/>
                </a:tc>
                <a:extLst>
                  <a:ext uri="{0D108BD9-81ED-4DB2-BD59-A6C34878D82A}">
                    <a16:rowId xmlns:a16="http://schemas.microsoft.com/office/drawing/2014/main" xmlns="" val="10007"/>
                  </a:ext>
                </a:extLst>
              </a:tr>
              <a:tr h="619093">
                <a:tc>
                  <a:txBody>
                    <a:bodyPr/>
                    <a:lstStyle/>
                    <a:p>
                      <a:pPr indent="0"/>
                      <a:r>
                        <a:rPr lang="en-US" sz="2100">
                          <a:latin typeface="Times New Roman"/>
                        </a:rPr>
                        <a:t>MDR </a:t>
                      </a:r>
                      <a:r>
                        <a:rPr lang="en-US" sz="2100" i="1">
                          <a:latin typeface="Times New Roman"/>
                        </a:rPr>
                        <a:t>Klebsiella</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dirty="0" smtClean="0">
                          <a:latin typeface="Times New Roman"/>
                        </a:rPr>
                        <a:t>40</a:t>
                      </a:r>
                      <a:endParaRPr lang="en-US" sz="2100" dirty="0">
                        <a:latin typeface="Times New Roman"/>
                      </a:endParaRPr>
                    </a:p>
                  </a:txBody>
                  <a:tcPr marL="0" marR="0" marT="0" marB="0" anchor="ctr"/>
                </a:tc>
                <a:extLst>
                  <a:ext uri="{0D108BD9-81ED-4DB2-BD59-A6C34878D82A}">
                    <a16:rowId xmlns:a16="http://schemas.microsoft.com/office/drawing/2014/main" xmlns="" val="10008"/>
                  </a:ext>
                </a:extLst>
              </a:tr>
              <a:tr h="309546">
                <a:tc>
                  <a:txBody>
                    <a:bodyPr/>
                    <a:lstStyle/>
                    <a:p>
                      <a:pPr indent="0"/>
                      <a:r>
                        <a:rPr lang="en-US" sz="2100" i="1">
                          <a:latin typeface="Times New Roman"/>
                        </a:rPr>
                        <a:t>Candida</a:t>
                      </a:r>
                    </a:p>
                  </a:txBody>
                  <a:tcPr marL="0" marR="0" marT="0" marB="0" anchor="ctr"/>
                </a:tc>
                <a:tc>
                  <a:txBody>
                    <a:bodyPr/>
                    <a:lstStyle/>
                    <a:p>
                      <a:pPr indent="0" algn="ctr"/>
                      <a:r>
                        <a:rPr lang="en-US" sz="2100">
                          <a:latin typeface="Times New Roman"/>
                        </a:rPr>
                        <a:t>-</a:t>
                      </a:r>
                    </a:p>
                  </a:txBody>
                  <a:tcPr marL="0" marR="0" marT="0" marB="0"/>
                </a:tc>
                <a:tc>
                  <a:txBody>
                    <a:bodyPr/>
                    <a:lstStyle/>
                    <a:p>
                      <a:pPr indent="0" algn="ctr"/>
                      <a:r>
                        <a:rPr lang="en-US" sz="2100" dirty="0">
                          <a:latin typeface="Times New Roman"/>
                        </a:rPr>
                        <a:t>45</a:t>
                      </a:r>
                    </a:p>
                  </a:txBody>
                  <a:tcPr marL="0" marR="0" marT="0" marB="0" anchor="ctr"/>
                </a:tc>
                <a:extLst>
                  <a:ext uri="{0D108BD9-81ED-4DB2-BD59-A6C34878D82A}">
                    <a16:rowId xmlns:a16="http://schemas.microsoft.com/office/drawing/2014/main" xmlns="" val="10009"/>
                  </a:ext>
                </a:extLst>
              </a:tr>
            </a:tbl>
          </a:graphicData>
        </a:graphic>
      </p:graphicFrame>
      <p:sp>
        <p:nvSpPr>
          <p:cNvPr id="11" name="TextBox 10">
            <a:extLst>
              <a:ext uri="{FF2B5EF4-FFF2-40B4-BE49-F238E27FC236}">
                <a16:creationId xmlns:a16="http://schemas.microsoft.com/office/drawing/2014/main" xmlns="" id="{EF4783D9-3479-B787-4E63-1184E5FCF9D4}"/>
              </a:ext>
            </a:extLst>
          </p:cNvPr>
          <p:cNvSpPr txBox="1"/>
          <p:nvPr/>
        </p:nvSpPr>
        <p:spPr>
          <a:xfrm>
            <a:off x="3459255" y="5589240"/>
            <a:ext cx="5684745" cy="1015663"/>
          </a:xfrm>
          <a:prstGeom prst="rect">
            <a:avLst/>
          </a:prstGeom>
          <a:solidFill>
            <a:schemeClr val="accent1">
              <a:lumMod val="60000"/>
              <a:lumOff val="40000"/>
            </a:schemeClr>
          </a:solidFill>
          <a:ln>
            <a:solidFill>
              <a:schemeClr val="bg2"/>
            </a:solidFill>
          </a:ln>
        </p:spPr>
        <p:txBody>
          <a:bodyPr wrap="square" rtlCol="0">
            <a:spAutoFit/>
          </a:bodyPr>
          <a:lstStyle/>
          <a:p>
            <a:r>
              <a:rPr lang="en-US" sz="2000" b="1" dirty="0"/>
              <a:t>No zone of inhibition observed on </a:t>
            </a:r>
            <a:r>
              <a:rPr lang="en-US" sz="2000" b="1" dirty="0" err="1"/>
              <a:t>Sofy</a:t>
            </a:r>
            <a:r>
              <a:rPr lang="en-US" sz="2000" b="1" dirty="0"/>
              <a:t> antibacterial sanitary </a:t>
            </a:r>
            <a:r>
              <a:rPr lang="en-US" sz="2000" b="1" dirty="0" smtClean="0"/>
              <a:t>napkins (</a:t>
            </a:r>
            <a:r>
              <a:rPr lang="en-US" sz="2000" b="1" dirty="0" err="1" smtClean="0">
                <a:solidFill>
                  <a:schemeClr val="accent2">
                    <a:lumMod val="40000"/>
                    <a:lumOff val="60000"/>
                  </a:schemeClr>
                </a:solidFill>
              </a:rPr>
              <a:t>Sofy</a:t>
            </a:r>
            <a:r>
              <a:rPr lang="en-US" sz="2000" b="1" dirty="0" smtClean="0">
                <a:solidFill>
                  <a:schemeClr val="accent2">
                    <a:lumMod val="40000"/>
                    <a:lumOff val="60000"/>
                  </a:schemeClr>
                </a:solidFill>
              </a:rPr>
              <a:t> antibacterial, </a:t>
            </a:r>
            <a:r>
              <a:rPr lang="en-US" sz="2000" b="1" dirty="0" err="1" smtClean="0">
                <a:solidFill>
                  <a:schemeClr val="accent2">
                    <a:lumMod val="40000"/>
                    <a:lumOff val="60000"/>
                  </a:schemeClr>
                </a:solidFill>
              </a:rPr>
              <a:t>Unicharm</a:t>
            </a:r>
            <a:r>
              <a:rPr lang="en-US" sz="2000" b="1" dirty="0" smtClean="0">
                <a:solidFill>
                  <a:schemeClr val="accent2">
                    <a:lumMod val="40000"/>
                    <a:lumOff val="60000"/>
                  </a:schemeClr>
                </a:solidFill>
              </a:rPr>
              <a:t> India Private Limited, 163 </a:t>
            </a:r>
            <a:r>
              <a:rPr lang="en-US" sz="2000" b="1" dirty="0" err="1" smtClean="0">
                <a:solidFill>
                  <a:schemeClr val="accent2">
                    <a:lumMod val="40000"/>
                    <a:lumOff val="60000"/>
                  </a:schemeClr>
                </a:solidFill>
              </a:rPr>
              <a:t>Gururam</a:t>
            </a:r>
            <a:r>
              <a:rPr lang="en-US" sz="2000" b="1" dirty="0" smtClean="0">
                <a:solidFill>
                  <a:schemeClr val="accent2">
                    <a:lumMod val="40000"/>
                    <a:lumOff val="60000"/>
                  </a:schemeClr>
                </a:solidFill>
              </a:rPr>
              <a:t>, India</a:t>
            </a:r>
            <a:r>
              <a:rPr lang="en-US" sz="2000" b="1" dirty="0" smtClean="0"/>
              <a:t>)</a:t>
            </a:r>
            <a:endParaRPr lang="en-US" sz="2000" b="1" kern="1200" dirty="0">
              <a:solidFill>
                <a:schemeClr val="tx1"/>
              </a:solidFill>
              <a:latin typeface="+mn-lt"/>
              <a:ea typeface="+mn-ea"/>
              <a:cs typeface="+mn-cs"/>
            </a:endParaRPr>
          </a:p>
        </p:txBody>
      </p:sp>
    </p:spTree>
    <p:extLst>
      <p:ext uri="{BB962C8B-B14F-4D97-AF65-F5344CB8AC3E}">
        <p14:creationId xmlns:p14="http://schemas.microsoft.com/office/powerpoint/2010/main" val="34065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B069BA-25B6-49F5-994F-46F59DCBE4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0" y="1052941"/>
            <a:ext cx="2446805" cy="15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xmlns="" id="{2E71F0CE-6375-2CEB-0C29-ADE88E9FCD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093082"/>
            <a:ext cx="1178485" cy="147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xmlns="" id="{F016EDCE-911E-A3C2-FCFB-76F2637565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32" y="2704309"/>
            <a:ext cx="1145492" cy="150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E0C98BED-A137-255A-3500-193FC27FD3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3891" y="2704309"/>
            <a:ext cx="1189826" cy="150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375841C8-7F71-3D22-7176-75DECB80850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2843865"/>
            <a:ext cx="1189826" cy="146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A53C17FB-63C9-73B6-FF8D-44082893EB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11" y="4300872"/>
            <a:ext cx="246053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8E94844D-D67A-022A-F317-0675EE329ABC}"/>
              </a:ext>
            </a:extLst>
          </p:cNvPr>
          <p:cNvSpPr txBox="1"/>
          <p:nvPr/>
        </p:nvSpPr>
        <p:spPr>
          <a:xfrm>
            <a:off x="0" y="0"/>
            <a:ext cx="9144000" cy="1032077"/>
          </a:xfrm>
          <a:prstGeom prst="rect">
            <a:avLst/>
          </a:prstGeom>
          <a:solidFill>
            <a:schemeClr val="accent1">
              <a:lumMod val="20000"/>
              <a:lumOff val="80000"/>
            </a:schemeClr>
          </a:solidFill>
          <a:ln>
            <a:solidFill>
              <a:schemeClr val="bg2"/>
            </a:solidFill>
          </a:ln>
        </p:spPr>
        <p:txBody>
          <a:bodyPr wrap="square">
            <a:spAutoFit/>
          </a:bodyPr>
          <a:lstStyle/>
          <a:p>
            <a:pPr eaLnBrk="1" hangingPunct="1">
              <a:lnSpc>
                <a:spcPts val="2425"/>
              </a:lnSpc>
              <a:spcBef>
                <a:spcPts val="1475"/>
              </a:spcBef>
            </a:pPr>
            <a:r>
              <a:rPr lang="en-US" altLang="en-US" sz="3100" b="1" dirty="0" smtClean="0">
                <a:latin typeface="Cambria" panose="02040503050406030204" pitchFamily="18" charset="0"/>
                <a:ea typeface="Cambria" panose="02040503050406030204" pitchFamily="18" charset="0"/>
              </a:rPr>
              <a:t>Comparative antimicrobial assay of nanoparticles and nanocomposite incorporated cellulose matrix</a:t>
            </a:r>
            <a:endParaRPr lang="en-US" altLang="en-US" sz="3100" b="1" dirty="0">
              <a:latin typeface="Cambria" panose="02040503050406030204" pitchFamily="18" charset="0"/>
              <a:ea typeface="Cambria" panose="02040503050406030204" pitchFamily="18" charset="0"/>
            </a:endParaRPr>
          </a:p>
        </p:txBody>
      </p:sp>
      <p:graphicFrame>
        <p:nvGraphicFramePr>
          <p:cNvPr id="10" name="Table 9">
            <a:extLst>
              <a:ext uri="{FF2B5EF4-FFF2-40B4-BE49-F238E27FC236}">
                <a16:creationId xmlns:a16="http://schemas.microsoft.com/office/drawing/2014/main" xmlns="" id="{D5F21C1B-2973-CD32-5589-9E283033134D}"/>
              </a:ext>
            </a:extLst>
          </p:cNvPr>
          <p:cNvGraphicFramePr>
            <a:graphicFrameLocks noGrp="1"/>
          </p:cNvGraphicFramePr>
          <p:nvPr>
            <p:extLst>
              <p:ext uri="{D42A27DB-BD31-4B8C-83A1-F6EECF244321}">
                <p14:modId xmlns:p14="http://schemas.microsoft.com/office/powerpoint/2010/main" val="1912288421"/>
              </p:ext>
            </p:extLst>
          </p:nvPr>
        </p:nvGraphicFramePr>
        <p:xfrm>
          <a:off x="3963451" y="1096251"/>
          <a:ext cx="5040560" cy="4788797"/>
        </p:xfrm>
        <a:graphic>
          <a:graphicData uri="http://schemas.openxmlformats.org/drawingml/2006/table">
            <a:tbl>
              <a:tblPr/>
              <a:tblGrid>
                <a:gridCol w="1497586">
                  <a:extLst>
                    <a:ext uri="{9D8B030D-6E8A-4147-A177-3AD203B41FA5}">
                      <a16:colId xmlns:a16="http://schemas.microsoft.com/office/drawing/2014/main" xmlns="" val="20000"/>
                    </a:ext>
                  </a:extLst>
                </a:gridCol>
                <a:gridCol w="736959">
                  <a:extLst>
                    <a:ext uri="{9D8B030D-6E8A-4147-A177-3AD203B41FA5}">
                      <a16:colId xmlns:a16="http://schemas.microsoft.com/office/drawing/2014/main" xmlns="" val="20001"/>
                    </a:ext>
                  </a:extLst>
                </a:gridCol>
                <a:gridCol w="736959">
                  <a:extLst>
                    <a:ext uri="{9D8B030D-6E8A-4147-A177-3AD203B41FA5}">
                      <a16:colId xmlns:a16="http://schemas.microsoft.com/office/drawing/2014/main" xmlns="" val="20002"/>
                    </a:ext>
                  </a:extLst>
                </a:gridCol>
                <a:gridCol w="916928">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tblGrid>
              <a:tr h="832138">
                <a:tc rowSpan="2">
                  <a:txBody>
                    <a:bodyPr/>
                    <a:lstStyle/>
                    <a:p>
                      <a:pPr indent="0" algn="ctr"/>
                      <a:r>
                        <a:rPr lang="en-US" sz="1600" b="1" dirty="0">
                          <a:latin typeface="Times New Roman"/>
                        </a:rPr>
                        <a:t>Test organism</a:t>
                      </a:r>
                    </a:p>
                  </a:txBody>
                  <a:tcPr marL="0" marR="0" marT="0" marB="0" anchor="ctr"/>
                </a:tc>
                <a:tc gridSpan="4">
                  <a:txBody>
                    <a:bodyPr/>
                    <a:lstStyle/>
                    <a:p>
                      <a:pPr indent="0" algn="ctr"/>
                      <a:r>
                        <a:rPr lang="en-US" sz="1600" b="1" dirty="0">
                          <a:latin typeface="Times New Roman"/>
                        </a:rPr>
                        <a:t>Zone of inhibition (mm)</a:t>
                      </a:r>
                    </a:p>
                  </a:txBody>
                  <a:tcPr marL="0" marR="0" marT="0" marB="0" anchor="ctr"/>
                </a:tc>
                <a:tc hMerge="1">
                  <a:txBody>
                    <a:bodyPr/>
                    <a:lstStyle/>
                    <a:p>
                      <a:endParaRPr sz="2000"/>
                    </a:p>
                  </a:txBody>
                  <a:tcPr marL="0" marR="0" marT="0" marB="0"/>
                </a:tc>
                <a:tc hMerge="1">
                  <a:txBody>
                    <a:bodyPr/>
                    <a:lstStyle/>
                    <a:p>
                      <a:endParaRPr sz="2000"/>
                    </a:p>
                  </a:txBody>
                  <a:tcPr marL="0" marR="0" marT="0" marB="0"/>
                </a:tc>
                <a:tc hMerge="1">
                  <a:txBody>
                    <a:bodyPr/>
                    <a:lstStyle/>
                    <a:p>
                      <a:endParaRPr sz="2000"/>
                    </a:p>
                  </a:txBody>
                  <a:tcPr marL="0" marR="0" marT="0" marB="0"/>
                </a:tc>
                <a:extLst>
                  <a:ext uri="{0D108BD9-81ED-4DB2-BD59-A6C34878D82A}">
                    <a16:rowId xmlns:a16="http://schemas.microsoft.com/office/drawing/2014/main" xmlns="" val="10000"/>
                  </a:ext>
                </a:extLst>
              </a:tr>
              <a:tr h="597890">
                <a:tc vMerge="1">
                  <a:txBody>
                    <a:bodyPr/>
                    <a:lstStyle/>
                    <a:p>
                      <a:endParaRPr sz="4000" dirty="0"/>
                    </a:p>
                  </a:txBody>
                  <a:tcPr marL="0" marR="0" marT="0" marB="0"/>
                </a:tc>
                <a:tc>
                  <a:txBody>
                    <a:bodyPr/>
                    <a:lstStyle/>
                    <a:p>
                      <a:pPr indent="0" algn="ctr">
                        <a:spcAft>
                          <a:spcPts val="630"/>
                        </a:spcAft>
                      </a:pPr>
                      <a:r>
                        <a:rPr lang="en-US" sz="1600" b="1" dirty="0" err="1">
                          <a:latin typeface="Times New Roman"/>
                        </a:rPr>
                        <a:t>SeNPs</a:t>
                      </a:r>
                      <a:endParaRPr lang="en-US" sz="1600" b="1" dirty="0">
                        <a:latin typeface="Times New Roman"/>
                      </a:endParaRPr>
                    </a:p>
                    <a:p>
                      <a:pPr indent="0" algn="ctr"/>
                      <a:r>
                        <a:rPr lang="en-US" sz="1600" b="1" dirty="0">
                          <a:latin typeface="Times New Roman"/>
                        </a:rPr>
                        <a:t>disc</a:t>
                      </a:r>
                    </a:p>
                  </a:txBody>
                  <a:tcPr marL="0" marR="0" marT="0" marB="0" anchor="ctr"/>
                </a:tc>
                <a:tc>
                  <a:txBody>
                    <a:bodyPr/>
                    <a:lstStyle/>
                    <a:p>
                      <a:pPr indent="0" algn="ctr">
                        <a:spcAft>
                          <a:spcPts val="630"/>
                        </a:spcAft>
                      </a:pPr>
                      <a:r>
                        <a:rPr lang="en-US" sz="1600" b="1" dirty="0" err="1">
                          <a:latin typeface="Times New Roman"/>
                        </a:rPr>
                        <a:t>AgNPs</a:t>
                      </a:r>
                      <a:endParaRPr lang="en-US" sz="1600" b="1" dirty="0">
                        <a:latin typeface="Times New Roman"/>
                      </a:endParaRPr>
                    </a:p>
                    <a:p>
                      <a:pPr indent="0" algn="ctr"/>
                      <a:r>
                        <a:rPr lang="en-US" sz="1600" b="1" dirty="0">
                          <a:latin typeface="Times New Roman"/>
                        </a:rPr>
                        <a:t>disc</a:t>
                      </a:r>
                    </a:p>
                  </a:txBody>
                  <a:tcPr marL="0" marR="0" marT="0" marB="0" anchor="ctr"/>
                </a:tc>
                <a:tc>
                  <a:txBody>
                    <a:bodyPr/>
                    <a:lstStyle/>
                    <a:p>
                      <a:pPr indent="0" algn="ctr">
                        <a:spcAft>
                          <a:spcPts val="630"/>
                        </a:spcAft>
                      </a:pPr>
                      <a:r>
                        <a:rPr lang="en-US" sz="1600" b="1" dirty="0" err="1">
                          <a:latin typeface="Times New Roman"/>
                        </a:rPr>
                        <a:t>CuNPs</a:t>
                      </a:r>
                      <a:endParaRPr lang="en-US" sz="1600" b="1" dirty="0">
                        <a:latin typeface="Times New Roman"/>
                      </a:endParaRPr>
                    </a:p>
                    <a:p>
                      <a:pPr indent="0" algn="ctr"/>
                      <a:r>
                        <a:rPr lang="en-US" sz="1600" b="1" dirty="0">
                          <a:latin typeface="Times New Roman"/>
                        </a:rPr>
                        <a:t>disc</a:t>
                      </a:r>
                    </a:p>
                  </a:txBody>
                  <a:tcPr marL="0" marR="0" marT="0" marB="0" anchor="ctr"/>
                </a:tc>
                <a:tc>
                  <a:txBody>
                    <a:bodyPr/>
                    <a:lstStyle/>
                    <a:p>
                      <a:pPr marL="152400" indent="0"/>
                      <a:r>
                        <a:rPr lang="en-US" sz="1600" b="1" dirty="0" err="1">
                          <a:latin typeface="Times New Roman"/>
                        </a:rPr>
                        <a:t>Nanocomposite</a:t>
                      </a:r>
                      <a:r>
                        <a:rPr lang="en-US" sz="1600" b="1" dirty="0">
                          <a:latin typeface="Times New Roman"/>
                        </a:rPr>
                        <a:t> disc</a:t>
                      </a:r>
                    </a:p>
                  </a:txBody>
                  <a:tcPr marL="0" marR="0" marT="0" marB="0"/>
                </a:tc>
                <a:extLst>
                  <a:ext uri="{0D108BD9-81ED-4DB2-BD59-A6C34878D82A}">
                    <a16:rowId xmlns:a16="http://schemas.microsoft.com/office/drawing/2014/main" xmlns="" val="10001"/>
                  </a:ext>
                </a:extLst>
              </a:tr>
              <a:tr h="330040">
                <a:tc>
                  <a:txBody>
                    <a:bodyPr/>
                    <a:lstStyle/>
                    <a:p>
                      <a:pPr indent="0"/>
                      <a:r>
                        <a:rPr lang="en-US" sz="1600" i="1">
                          <a:latin typeface="Times New Roman"/>
                        </a:rPr>
                        <a:t>Bacillus</a:t>
                      </a:r>
                    </a:p>
                  </a:txBody>
                  <a:tcPr marL="0" marR="0" marT="0" marB="0" anchor="ctr"/>
                </a:tc>
                <a:tc>
                  <a:txBody>
                    <a:bodyPr/>
                    <a:lstStyle/>
                    <a:p>
                      <a:pPr indent="0" algn="ctr"/>
                      <a:r>
                        <a:rPr lang="en-US" sz="1600" dirty="0">
                          <a:latin typeface="Times New Roman"/>
                        </a:rPr>
                        <a:t>35</a:t>
                      </a:r>
                    </a:p>
                  </a:txBody>
                  <a:tcPr marL="0" marR="0" marT="0" marB="0" anchor="ctr"/>
                </a:tc>
                <a:tc>
                  <a:txBody>
                    <a:bodyPr/>
                    <a:lstStyle/>
                    <a:p>
                      <a:pPr indent="0" algn="ctr"/>
                      <a:r>
                        <a:rPr lang="en-US" sz="1600">
                          <a:latin typeface="Times New Roman"/>
                        </a:rPr>
                        <a:t>14</a:t>
                      </a: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dirty="0" smtClean="0">
                          <a:latin typeface="Times New Roman"/>
                        </a:rPr>
                        <a:t>44</a:t>
                      </a:r>
                      <a:endParaRPr lang="en-US" sz="1600" dirty="0">
                        <a:latin typeface="Times New Roman"/>
                      </a:endParaRPr>
                    </a:p>
                  </a:txBody>
                  <a:tcPr marL="0" marR="0" marT="0" marB="0" anchor="ctr"/>
                </a:tc>
                <a:extLst>
                  <a:ext uri="{0D108BD9-81ED-4DB2-BD59-A6C34878D82A}">
                    <a16:rowId xmlns:a16="http://schemas.microsoft.com/office/drawing/2014/main" xmlns="" val="10002"/>
                  </a:ext>
                </a:extLst>
              </a:tr>
              <a:tr h="330040">
                <a:tc>
                  <a:txBody>
                    <a:bodyPr/>
                    <a:lstStyle/>
                    <a:p>
                      <a:pPr indent="0"/>
                      <a:r>
                        <a:rPr lang="en-US" sz="1600" i="1">
                          <a:latin typeface="Times New Roman"/>
                        </a:rPr>
                        <a:t>Staph</a:t>
                      </a:r>
                    </a:p>
                  </a:txBody>
                  <a:tcPr marL="0" marR="0" marT="0" marB="0" anchor="ctr"/>
                </a:tc>
                <a:tc>
                  <a:txBody>
                    <a:bodyPr/>
                    <a:lstStyle/>
                    <a:p>
                      <a:pPr indent="0" algn="ctr"/>
                      <a:r>
                        <a:rPr lang="en-US" sz="1600" dirty="0" smtClean="0">
                          <a:latin typeface="Times New Roman"/>
                        </a:rPr>
                        <a:t>25</a:t>
                      </a:r>
                      <a:endParaRPr lang="en-US" sz="1600" dirty="0">
                        <a:latin typeface="Times New Roman"/>
                      </a:endParaRP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dirty="0" smtClean="0">
                          <a:latin typeface="Times New Roman"/>
                        </a:rPr>
                        <a:t>30</a:t>
                      </a:r>
                      <a:endParaRPr lang="en-US" sz="1600" dirty="0">
                        <a:latin typeface="Times New Roman"/>
                      </a:endParaRPr>
                    </a:p>
                  </a:txBody>
                  <a:tcPr marL="0" marR="0" marT="0" marB="0" anchor="ctr"/>
                </a:tc>
                <a:extLst>
                  <a:ext uri="{0D108BD9-81ED-4DB2-BD59-A6C34878D82A}">
                    <a16:rowId xmlns:a16="http://schemas.microsoft.com/office/drawing/2014/main" xmlns="" val="10003"/>
                  </a:ext>
                </a:extLst>
              </a:tr>
              <a:tr h="330040">
                <a:tc>
                  <a:txBody>
                    <a:bodyPr/>
                    <a:lstStyle/>
                    <a:p>
                      <a:pPr indent="0"/>
                      <a:r>
                        <a:rPr lang="en-US" sz="1600" i="1">
                          <a:latin typeface="Times New Roman"/>
                        </a:rPr>
                        <a:t>E. coli</a:t>
                      </a:r>
                    </a:p>
                  </a:txBody>
                  <a:tcPr marL="0" marR="0" marT="0" marB="0" anchor="ctr"/>
                </a:tc>
                <a:tc>
                  <a:txBody>
                    <a:bodyPr/>
                    <a:lstStyle/>
                    <a:p>
                      <a:pPr indent="0" algn="ctr"/>
                      <a:r>
                        <a:rPr lang="en-US" sz="1600">
                          <a:latin typeface="Times New Roman"/>
                        </a:rPr>
                        <a:t>29</a:t>
                      </a:r>
                    </a:p>
                  </a:txBody>
                  <a:tcPr marL="0" marR="0" marT="0" marB="0" anchor="ctr"/>
                </a:tc>
                <a:tc>
                  <a:txBody>
                    <a:bodyPr/>
                    <a:lstStyle/>
                    <a:p>
                      <a:pPr indent="0" algn="ctr"/>
                      <a:r>
                        <a:rPr lang="en-US" sz="1600">
                          <a:latin typeface="Times New Roman"/>
                        </a:rPr>
                        <a:t>14</a:t>
                      </a:r>
                    </a:p>
                  </a:txBody>
                  <a:tcPr marL="0" marR="0" marT="0" marB="0" anchor="ctr"/>
                </a:tc>
                <a:tc>
                  <a:txBody>
                    <a:bodyPr/>
                    <a:lstStyle/>
                    <a:p>
                      <a:pPr indent="0" algn="ctr"/>
                      <a:r>
                        <a:rPr lang="en-US" sz="1600">
                          <a:latin typeface="Times New Roman"/>
                        </a:rPr>
                        <a:t>21</a:t>
                      </a:r>
                    </a:p>
                  </a:txBody>
                  <a:tcPr marL="0" marR="0" marT="0" marB="0" anchor="ctr"/>
                </a:tc>
                <a:tc>
                  <a:txBody>
                    <a:bodyPr/>
                    <a:lstStyle/>
                    <a:p>
                      <a:pPr indent="0" algn="ctr"/>
                      <a:r>
                        <a:rPr lang="en-US" sz="1600" dirty="0" smtClean="0">
                          <a:latin typeface="Times New Roman"/>
                        </a:rPr>
                        <a:t>43</a:t>
                      </a:r>
                      <a:endParaRPr lang="en-US" sz="1600" dirty="0">
                        <a:latin typeface="Times New Roman"/>
                      </a:endParaRPr>
                    </a:p>
                  </a:txBody>
                  <a:tcPr marL="0" marR="0" marT="0" marB="0" anchor="ctr"/>
                </a:tc>
                <a:extLst>
                  <a:ext uri="{0D108BD9-81ED-4DB2-BD59-A6C34878D82A}">
                    <a16:rowId xmlns:a16="http://schemas.microsoft.com/office/drawing/2014/main" xmlns="" val="10004"/>
                  </a:ext>
                </a:extLst>
              </a:tr>
              <a:tr h="330040">
                <a:tc>
                  <a:txBody>
                    <a:bodyPr/>
                    <a:lstStyle/>
                    <a:p>
                      <a:pPr indent="0"/>
                      <a:r>
                        <a:rPr lang="en-US" sz="1600" i="1">
                          <a:latin typeface="Times New Roman"/>
                        </a:rPr>
                        <a:t>Proteus</a:t>
                      </a:r>
                    </a:p>
                  </a:txBody>
                  <a:tcPr marL="0" marR="0" marT="0" marB="0" anchor="ctr"/>
                </a:tc>
                <a:tc>
                  <a:txBody>
                    <a:bodyPr/>
                    <a:lstStyle/>
                    <a:p>
                      <a:pPr indent="0" algn="ctr"/>
                      <a:r>
                        <a:rPr lang="en-US" sz="1600" dirty="0" smtClean="0">
                          <a:latin typeface="Times New Roman"/>
                        </a:rPr>
                        <a:t>26</a:t>
                      </a:r>
                      <a:endParaRPr lang="en-US" sz="1600" dirty="0">
                        <a:latin typeface="Times New Roman"/>
                      </a:endParaRPr>
                    </a:p>
                  </a:txBody>
                  <a:tcPr marL="0" marR="0" marT="0" marB="0" anchor="ctr"/>
                </a:tc>
                <a:tc>
                  <a:txBody>
                    <a:bodyPr/>
                    <a:lstStyle/>
                    <a:p>
                      <a:pPr indent="0" algn="ctr"/>
                      <a:r>
                        <a:rPr lang="en-US" sz="1600" dirty="0" smtClean="0">
                          <a:latin typeface="Times New Roman"/>
                        </a:rPr>
                        <a:t>16</a:t>
                      </a:r>
                      <a:endParaRPr lang="en-US" sz="1600" dirty="0">
                        <a:latin typeface="Times New Roman"/>
                      </a:endParaRP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dirty="0" smtClean="0">
                          <a:latin typeface="Times New Roman"/>
                        </a:rPr>
                        <a:t>37</a:t>
                      </a:r>
                      <a:endParaRPr lang="en-US" sz="1600" dirty="0">
                        <a:latin typeface="Times New Roman"/>
                      </a:endParaRPr>
                    </a:p>
                  </a:txBody>
                  <a:tcPr marL="0" marR="0" marT="0" marB="0" anchor="ctr"/>
                </a:tc>
                <a:extLst>
                  <a:ext uri="{0D108BD9-81ED-4DB2-BD59-A6C34878D82A}">
                    <a16:rowId xmlns:a16="http://schemas.microsoft.com/office/drawing/2014/main" xmlns="" val="10005"/>
                  </a:ext>
                </a:extLst>
              </a:tr>
              <a:tr h="636541">
                <a:tc>
                  <a:txBody>
                    <a:bodyPr/>
                    <a:lstStyle/>
                    <a:p>
                      <a:pPr indent="0"/>
                      <a:r>
                        <a:rPr lang="en-US" sz="1600">
                          <a:latin typeface="Times New Roman"/>
                        </a:rPr>
                        <a:t>MDR </a:t>
                      </a:r>
                      <a:r>
                        <a:rPr lang="en-US" sz="1600" i="1">
                          <a:latin typeface="Times New Roman"/>
                        </a:rPr>
                        <a:t>Enterobacter</a:t>
                      </a:r>
                    </a:p>
                  </a:txBody>
                  <a:tcPr marL="0" marR="0" marT="0" marB="0" anchor="ctr"/>
                </a:tc>
                <a:tc>
                  <a:txBody>
                    <a:bodyPr/>
                    <a:lstStyle/>
                    <a:p>
                      <a:pPr indent="0" algn="ctr"/>
                      <a:r>
                        <a:rPr lang="en-US" sz="1600">
                          <a:latin typeface="Times New Roman"/>
                        </a:rPr>
                        <a:t>16</a:t>
                      </a:r>
                    </a:p>
                  </a:txBody>
                  <a:tcPr marL="0" marR="0" marT="0" marB="0" anchor="ctr"/>
                </a:tc>
                <a:tc>
                  <a:txBody>
                    <a:bodyPr/>
                    <a:lstStyle/>
                    <a:p>
                      <a:pPr indent="0" algn="ctr"/>
                      <a:r>
                        <a:rPr lang="en-US" sz="1600">
                          <a:latin typeface="Times New Roman"/>
                        </a:rPr>
                        <a:t>14</a:t>
                      </a:r>
                    </a:p>
                  </a:txBody>
                  <a:tcPr marL="0" marR="0" marT="0" marB="0" anchor="ctr"/>
                </a:tc>
                <a:tc>
                  <a:txBody>
                    <a:bodyPr/>
                    <a:lstStyle/>
                    <a:p>
                      <a:pPr indent="0" algn="ctr"/>
                      <a:r>
                        <a:rPr lang="en-US" sz="1600">
                          <a:latin typeface="Times New Roman"/>
                        </a:rPr>
                        <a:t>13</a:t>
                      </a:r>
                    </a:p>
                  </a:txBody>
                  <a:tcPr marL="0" marR="0" marT="0" marB="0" anchor="ctr"/>
                </a:tc>
                <a:tc>
                  <a:txBody>
                    <a:bodyPr/>
                    <a:lstStyle/>
                    <a:p>
                      <a:pPr indent="0" algn="ctr"/>
                      <a:r>
                        <a:rPr lang="en-US" sz="1600" dirty="0" smtClean="0">
                          <a:latin typeface="Times New Roman"/>
                        </a:rPr>
                        <a:t>27</a:t>
                      </a:r>
                      <a:endParaRPr lang="en-US" sz="1600" dirty="0">
                        <a:latin typeface="Times New Roman"/>
                      </a:endParaRPr>
                    </a:p>
                  </a:txBody>
                  <a:tcPr marL="0" marR="0" marT="0" marB="0" anchor="ctr"/>
                </a:tc>
                <a:extLst>
                  <a:ext uri="{0D108BD9-81ED-4DB2-BD59-A6C34878D82A}">
                    <a16:rowId xmlns:a16="http://schemas.microsoft.com/office/drawing/2014/main" xmlns="" val="10006"/>
                  </a:ext>
                </a:extLst>
              </a:tr>
              <a:tr h="548522">
                <a:tc>
                  <a:txBody>
                    <a:bodyPr/>
                    <a:lstStyle/>
                    <a:p>
                      <a:pPr indent="0">
                        <a:spcAft>
                          <a:spcPts val="630"/>
                        </a:spcAft>
                      </a:pPr>
                      <a:r>
                        <a:rPr lang="en-US" sz="1600" dirty="0">
                          <a:latin typeface="Times New Roman"/>
                        </a:rPr>
                        <a:t>MDR</a:t>
                      </a:r>
                    </a:p>
                    <a:p>
                      <a:pPr indent="0"/>
                      <a:r>
                        <a:rPr lang="en-US" sz="1600" i="1" dirty="0">
                          <a:latin typeface="Times New Roman"/>
                        </a:rPr>
                        <a:t>Pseudomonas</a:t>
                      </a:r>
                    </a:p>
                  </a:txBody>
                  <a:tcPr marL="0" marR="0" marT="0" marB="0" anchor="ctr"/>
                </a:tc>
                <a:tc>
                  <a:txBody>
                    <a:bodyPr/>
                    <a:lstStyle/>
                    <a:p>
                      <a:pPr indent="0" algn="ctr"/>
                      <a:r>
                        <a:rPr lang="en-US" sz="1600">
                          <a:latin typeface="Times New Roman"/>
                        </a:rPr>
                        <a:t>30</a:t>
                      </a:r>
                    </a:p>
                  </a:txBody>
                  <a:tcPr marL="0" marR="0" marT="0" marB="0"/>
                </a:tc>
                <a:tc>
                  <a:txBody>
                    <a:bodyPr/>
                    <a:lstStyle/>
                    <a:p>
                      <a:pPr indent="0" algn="ctr"/>
                      <a:r>
                        <a:rPr lang="en-US" sz="1600">
                          <a:latin typeface="Times New Roman"/>
                        </a:rPr>
                        <a:t>14</a:t>
                      </a:r>
                    </a:p>
                  </a:txBody>
                  <a:tcPr marL="0" marR="0" marT="0" marB="0"/>
                </a:tc>
                <a:tc>
                  <a:txBody>
                    <a:bodyPr/>
                    <a:lstStyle/>
                    <a:p>
                      <a:pPr indent="0" algn="ctr"/>
                      <a:r>
                        <a:rPr lang="en-US" sz="1600">
                          <a:latin typeface="Times New Roman"/>
                        </a:rPr>
                        <a:t>18</a:t>
                      </a:r>
                    </a:p>
                  </a:txBody>
                  <a:tcPr marL="0" marR="0" marT="0" marB="0"/>
                </a:tc>
                <a:tc>
                  <a:txBody>
                    <a:bodyPr/>
                    <a:lstStyle/>
                    <a:p>
                      <a:pPr indent="0" algn="ctr"/>
                      <a:r>
                        <a:rPr lang="en-US" sz="1600" dirty="0" smtClean="0">
                          <a:latin typeface="Times New Roman"/>
                        </a:rPr>
                        <a:t>39</a:t>
                      </a:r>
                      <a:endParaRPr lang="en-US" sz="1600" dirty="0">
                        <a:latin typeface="Times New Roman"/>
                      </a:endParaRPr>
                    </a:p>
                  </a:txBody>
                  <a:tcPr marL="0" marR="0" marT="0" marB="0"/>
                </a:tc>
                <a:extLst>
                  <a:ext uri="{0D108BD9-81ED-4DB2-BD59-A6C34878D82A}">
                    <a16:rowId xmlns:a16="http://schemas.microsoft.com/office/drawing/2014/main" xmlns="" val="10007"/>
                  </a:ext>
                </a:extLst>
              </a:tr>
              <a:tr h="508148">
                <a:tc>
                  <a:txBody>
                    <a:bodyPr/>
                    <a:lstStyle/>
                    <a:p>
                      <a:pPr indent="0"/>
                      <a:r>
                        <a:rPr lang="en-US" sz="1600">
                          <a:latin typeface="Times New Roman"/>
                        </a:rPr>
                        <a:t>MDR </a:t>
                      </a:r>
                      <a:r>
                        <a:rPr lang="en-US" sz="1600" i="1">
                          <a:latin typeface="Times New Roman"/>
                        </a:rPr>
                        <a:t>Klebsiella</a:t>
                      </a:r>
                    </a:p>
                  </a:txBody>
                  <a:tcPr marL="0" marR="0" marT="0" marB="0" anchor="ctr"/>
                </a:tc>
                <a:tc>
                  <a:txBody>
                    <a:bodyPr/>
                    <a:lstStyle/>
                    <a:p>
                      <a:pPr indent="0" algn="ctr"/>
                      <a:r>
                        <a:rPr lang="en-US" sz="1600">
                          <a:latin typeface="Times New Roman"/>
                        </a:rPr>
                        <a:t>16</a:t>
                      </a: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dirty="0" smtClean="0">
                          <a:latin typeface="Times New Roman"/>
                        </a:rPr>
                        <a:t>36</a:t>
                      </a:r>
                      <a:endParaRPr lang="en-US" sz="1600" dirty="0">
                        <a:latin typeface="Times New Roman"/>
                      </a:endParaRPr>
                    </a:p>
                  </a:txBody>
                  <a:tcPr marL="0" marR="0" marT="0" marB="0" anchor="ctr"/>
                </a:tc>
                <a:extLst>
                  <a:ext uri="{0D108BD9-81ED-4DB2-BD59-A6C34878D82A}">
                    <a16:rowId xmlns:a16="http://schemas.microsoft.com/office/drawing/2014/main" xmlns="" val="10008"/>
                  </a:ext>
                </a:extLst>
              </a:tr>
              <a:tr h="330040">
                <a:tc>
                  <a:txBody>
                    <a:bodyPr/>
                    <a:lstStyle/>
                    <a:p>
                      <a:pPr indent="0"/>
                      <a:r>
                        <a:rPr lang="en-US" sz="1600" i="1" dirty="0">
                          <a:latin typeface="Times New Roman"/>
                        </a:rPr>
                        <a:t>Candida</a:t>
                      </a:r>
                    </a:p>
                  </a:txBody>
                  <a:tcPr marL="0" marR="0" marT="0" marB="0" anchor="ctr"/>
                </a:tc>
                <a:tc>
                  <a:txBody>
                    <a:bodyPr/>
                    <a:lstStyle/>
                    <a:p>
                      <a:pPr indent="0" algn="ctr"/>
                      <a:r>
                        <a:rPr lang="en-US" sz="1600" dirty="0">
                          <a:latin typeface="Times New Roman"/>
                        </a:rPr>
                        <a:t>30</a:t>
                      </a:r>
                    </a:p>
                  </a:txBody>
                  <a:tcPr marL="0" marR="0" marT="0" marB="0" anchor="ctr"/>
                </a:tc>
                <a:tc>
                  <a:txBody>
                    <a:bodyPr/>
                    <a:lstStyle/>
                    <a:p>
                      <a:pPr indent="0" algn="ctr"/>
                      <a:r>
                        <a:rPr lang="en-US" sz="1600">
                          <a:latin typeface="Times New Roman"/>
                        </a:rPr>
                        <a:t>13</a:t>
                      </a:r>
                    </a:p>
                  </a:txBody>
                  <a:tcPr marL="0" marR="0" marT="0" marB="0" anchor="ctr"/>
                </a:tc>
                <a:tc>
                  <a:txBody>
                    <a:bodyPr/>
                    <a:lstStyle/>
                    <a:p>
                      <a:pPr indent="0" algn="ctr"/>
                      <a:r>
                        <a:rPr lang="en-US" sz="1600">
                          <a:latin typeface="Times New Roman"/>
                        </a:rPr>
                        <a:t>-</a:t>
                      </a:r>
                    </a:p>
                  </a:txBody>
                  <a:tcPr marL="0" marR="0" marT="0" marB="0" anchor="ctr"/>
                </a:tc>
                <a:tc>
                  <a:txBody>
                    <a:bodyPr/>
                    <a:lstStyle/>
                    <a:p>
                      <a:pPr indent="0" algn="ctr"/>
                      <a:r>
                        <a:rPr lang="en-US" sz="1600" dirty="0" smtClean="0">
                          <a:latin typeface="Times New Roman"/>
                        </a:rPr>
                        <a:t>46</a:t>
                      </a:r>
                      <a:endParaRPr lang="en-US" sz="1600" dirty="0">
                        <a:latin typeface="Times New Roman"/>
                      </a:endParaRPr>
                    </a:p>
                  </a:txBody>
                  <a:tcPr marL="0" marR="0" marT="0"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0825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DB12EC0C-A142-BA85-19C9-90B2F4E87106}"/>
              </a:ext>
            </a:extLst>
          </p:cNvPr>
          <p:cNvSpPr>
            <a:spLocks noChangeArrowheads="1"/>
          </p:cNvSpPr>
          <p:nvPr/>
        </p:nvSpPr>
        <p:spPr bwMode="auto">
          <a:xfrm>
            <a:off x="67115" y="836712"/>
            <a:ext cx="4576893" cy="6002215"/>
          </a:xfrm>
          <a:prstGeom prst="rect">
            <a:avLst/>
          </a:prstGeom>
          <a:solidFill>
            <a:schemeClr val="bg1"/>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2063"/>
              </a:lnSpc>
            </a:pPr>
            <a:r>
              <a:rPr lang="en-US" altLang="en-US" sz="2000" dirty="0">
                <a:latin typeface="Times New Roman" panose="02020603050405020304" pitchFamily="18" charset="0"/>
              </a:rPr>
              <a:t>Our study focused on improving the antimicrobial properties of sanitary pads and diapers to address the risks associated with prolonged use. By incorporating green-synthesized Cassia fistula leaf extract mediated Se/Ag/Cu nanocomposites into the cellulose matrix, we aimed to create a potent barrier against microbial proliferation. This approach sought to mitigate the risk of urinary tract infections, skin irritations, inflammation, toxic shock syndrome, and candidiasis, thereby improving the overall health and well-being of users.</a:t>
            </a:r>
          </a:p>
          <a:p>
            <a:pPr algn="just" eaLnBrk="1" hangingPunct="1">
              <a:lnSpc>
                <a:spcPts val="2063"/>
              </a:lnSpc>
            </a:pPr>
            <a:r>
              <a:rPr lang="en-US" altLang="en-US" sz="2000" b="1" dirty="0" smtClean="0">
                <a:latin typeface="Times New Roman" panose="02020603050405020304" pitchFamily="18" charset="0"/>
              </a:rPr>
              <a:t>The </a:t>
            </a:r>
            <a:r>
              <a:rPr lang="en-US" altLang="en-US" sz="2000" b="1" dirty="0">
                <a:latin typeface="Times New Roman" panose="02020603050405020304" pitchFamily="18" charset="0"/>
              </a:rPr>
              <a:t>future prospects </a:t>
            </a:r>
            <a:r>
              <a:rPr lang="en-US" altLang="en-US" sz="2000" dirty="0">
                <a:latin typeface="Times New Roman" panose="02020603050405020304" pitchFamily="18" charset="0"/>
              </a:rPr>
              <a:t>of present study can include the use of biodegradable materials in the nanocomposite based sanitary napkins and diapers to focus more and environment sustainability and comfort of the user. Further biocompatibility assays of the prepared nanocomposite could be done to ensure user safety and concerns.</a:t>
            </a:r>
          </a:p>
        </p:txBody>
      </p:sp>
      <p:pic>
        <p:nvPicPr>
          <p:cNvPr id="12" name="Picture 11">
            <a:extLst>
              <a:ext uri="{FF2B5EF4-FFF2-40B4-BE49-F238E27FC236}">
                <a16:creationId xmlns:a16="http://schemas.microsoft.com/office/drawing/2014/main" xmlns="" id="{944C7FAD-66EA-6BC9-8BF6-5A73337F4041}"/>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49072" y="1420328"/>
            <a:ext cx="4337779" cy="3039601"/>
          </a:xfrm>
          <a:prstGeom prst="rect">
            <a:avLst/>
          </a:prstGeom>
        </p:spPr>
      </p:pic>
      <p:sp>
        <p:nvSpPr>
          <p:cNvPr id="14" name="TextBox 13">
            <a:extLst>
              <a:ext uri="{FF2B5EF4-FFF2-40B4-BE49-F238E27FC236}">
                <a16:creationId xmlns:a16="http://schemas.microsoft.com/office/drawing/2014/main" xmlns="" id="{84211DF3-7FC1-721A-07C8-BB49C1197209}"/>
              </a:ext>
            </a:extLst>
          </p:cNvPr>
          <p:cNvSpPr txBox="1"/>
          <p:nvPr/>
        </p:nvSpPr>
        <p:spPr>
          <a:xfrm>
            <a:off x="4831084" y="4532927"/>
            <a:ext cx="4312916" cy="1200329"/>
          </a:xfrm>
          <a:prstGeom prst="rect">
            <a:avLst/>
          </a:prstGeom>
          <a:solidFill>
            <a:srgbClr val="9CFF19">
              <a:alpha val="30980"/>
            </a:srgbClr>
          </a:solidFill>
          <a:ln>
            <a:solidFill>
              <a:schemeClr val="bg2"/>
            </a:solidFill>
          </a:ln>
        </p:spPr>
        <p:txBody>
          <a:bodyPr wrap="square">
            <a:spAutoFit/>
          </a:bodyPr>
          <a:lstStyle/>
          <a:p>
            <a:pPr algn="just"/>
            <a:r>
              <a:rPr lang="en-US" sz="1800" b="1" dirty="0">
                <a:solidFill>
                  <a:schemeClr val="tx2"/>
                </a:solidFill>
              </a:rPr>
              <a:t>We can use this nanocomposite in the distribution layer and absorbent core of sanitary napkins and diapers to prevent microbial growth and infection.</a:t>
            </a:r>
            <a:endParaRPr lang="en-US" sz="1800" b="1" kern="1200" dirty="0">
              <a:solidFill>
                <a:schemeClr val="tx2"/>
              </a:solidFill>
              <a:latin typeface="+mn-lt"/>
              <a:ea typeface="+mn-ea"/>
              <a:cs typeface="+mn-cs"/>
            </a:endParaRPr>
          </a:p>
        </p:txBody>
      </p:sp>
      <p:sp>
        <p:nvSpPr>
          <p:cNvPr id="63" name="Arrow: Right 62">
            <a:extLst>
              <a:ext uri="{FF2B5EF4-FFF2-40B4-BE49-F238E27FC236}">
                <a16:creationId xmlns:a16="http://schemas.microsoft.com/office/drawing/2014/main" xmlns="" id="{C66DE1CA-3775-7A41-B84B-C7A9282E6A17}"/>
              </a:ext>
            </a:extLst>
          </p:cNvPr>
          <p:cNvSpPr/>
          <p:nvPr/>
        </p:nvSpPr>
        <p:spPr>
          <a:xfrm rot="17714288">
            <a:off x="7088897" y="3103567"/>
            <a:ext cx="1695252" cy="114948"/>
          </a:xfrm>
          <a:prstGeom prst="rightArrow">
            <a:avLst>
              <a:gd name="adj1" fmla="val 33573"/>
              <a:gd name="adj2" fmla="val 128041"/>
            </a:avLst>
          </a:prstGeom>
          <a:solidFill>
            <a:srgbClr val="00B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64" name="Arrow: Right 63">
            <a:extLst>
              <a:ext uri="{FF2B5EF4-FFF2-40B4-BE49-F238E27FC236}">
                <a16:creationId xmlns:a16="http://schemas.microsoft.com/office/drawing/2014/main" xmlns="" id="{199A274C-8746-683C-0E13-C7D31B06B102}"/>
              </a:ext>
            </a:extLst>
          </p:cNvPr>
          <p:cNvSpPr/>
          <p:nvPr/>
        </p:nvSpPr>
        <p:spPr>
          <a:xfrm rot="18594154">
            <a:off x="7905943" y="3608729"/>
            <a:ext cx="825425" cy="100955"/>
          </a:xfrm>
          <a:prstGeom prst="rightArrow">
            <a:avLst>
              <a:gd name="adj1" fmla="val 33573"/>
              <a:gd name="adj2" fmla="val 128041"/>
            </a:avLst>
          </a:prstGeom>
          <a:solidFill>
            <a:srgbClr val="00B05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 name="Rectangle 2"/>
          <p:cNvSpPr/>
          <p:nvPr/>
        </p:nvSpPr>
        <p:spPr>
          <a:xfrm>
            <a:off x="2817" y="188640"/>
            <a:ext cx="6011133" cy="584775"/>
          </a:xfrm>
          <a:prstGeom prst="rect">
            <a:avLst/>
          </a:prstGeom>
        </p:spPr>
        <p:txBody>
          <a:bodyPr wrap="none">
            <a:spAutoFit/>
          </a:bodyPr>
          <a:lstStyle/>
          <a:p>
            <a:r>
              <a:rPr lang="en-US" sz="3200" b="1" dirty="0" smtClean="0">
                <a:latin typeface="Cambria" panose="02040503050406030204" pitchFamily="18" charset="0"/>
                <a:ea typeface="Cambria" panose="02040503050406030204" pitchFamily="18" charset="0"/>
              </a:rPr>
              <a:t>Conclusion and Future Aspects</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75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925C6F3-C524-437C-DEDF-DEFB383C228F}"/>
              </a:ext>
            </a:extLst>
          </p:cNvPr>
          <p:cNvSpPr txBox="1"/>
          <p:nvPr/>
        </p:nvSpPr>
        <p:spPr>
          <a:xfrm>
            <a:off x="4833" y="978413"/>
            <a:ext cx="8915402" cy="5816977"/>
          </a:xfrm>
          <a:prstGeom prst="rect">
            <a:avLst/>
          </a:prstGeom>
          <a:noFill/>
          <a:ln>
            <a:solidFill>
              <a:schemeClr val="bg2"/>
            </a:solidFill>
          </a:ln>
        </p:spPr>
        <p:txBody>
          <a:bodyPr wrap="square">
            <a:spAutoFit/>
          </a:bodyPr>
          <a:lstStyle/>
          <a:p>
            <a:pPr algn="just" fontAlgn="base">
              <a:buFont typeface="Arial" panose="020B0604020202020204" pitchFamily="34" charset="0"/>
              <a:buChar char="•"/>
            </a:pPr>
            <a:r>
              <a:rPr lang="en-IN" sz="1600" b="0" i="0" u="none" strike="noStrike" dirty="0">
                <a:solidFill>
                  <a:srgbClr val="000000"/>
                </a:solidFill>
                <a:effectLst/>
                <a:latin typeface="Times New Roman" panose="02020603050405020304" pitchFamily="18" charset="0"/>
              </a:rPr>
              <a:t>Foxman B, 2014; Urinary tract infection syndromes: occurrence, recurrence, bacteriology, risk factors, and disease burden, </a:t>
            </a:r>
            <a:r>
              <a:rPr lang="en-IN" sz="1600" b="0" i="1" u="none" strike="noStrike" dirty="0">
                <a:solidFill>
                  <a:srgbClr val="000000"/>
                </a:solidFill>
                <a:effectLst/>
                <a:latin typeface="Times New Roman" panose="02020603050405020304" pitchFamily="18" charset="0"/>
              </a:rPr>
              <a:t>Infect Dis Clin North Am</a:t>
            </a:r>
            <a:r>
              <a:rPr lang="en-IN" sz="1600" b="0" i="0" u="none" strike="noStrike" dirty="0">
                <a:solidFill>
                  <a:srgbClr val="000000"/>
                </a:solidFill>
                <a:effectLst/>
                <a:latin typeface="Times New Roman" panose="02020603050405020304" pitchFamily="18" charset="0"/>
              </a:rPr>
              <a:t>, 28(1):1-13.</a:t>
            </a:r>
          </a:p>
          <a:p>
            <a:pPr algn="just" rtl="0" fontAlgn="base">
              <a:spcBef>
                <a:spcPts val="0"/>
              </a:spcBef>
              <a:spcAft>
                <a:spcPts val="0"/>
              </a:spcAft>
              <a:buFont typeface="Arial" panose="020B0604020202020204" pitchFamily="34" charset="0"/>
              <a:buChar char="•"/>
            </a:pPr>
            <a:r>
              <a:rPr lang="en-IN" sz="1600" b="0" i="0" u="none" strike="noStrike" dirty="0">
                <a:solidFill>
                  <a:srgbClr val="000000"/>
                </a:solidFill>
                <a:effectLst/>
                <a:latin typeface="Times New Roman" panose="02020603050405020304" pitchFamily="18" charset="0"/>
              </a:rPr>
              <a:t>Bruna T, Bravo F M, Jara P, and Caro N, 2021; Silver Nanoparticles and Their Antibacterial </a:t>
            </a:r>
            <a:r>
              <a:rPr lang="en-IN" sz="1600" b="0" i="0" u="none" strike="noStrike" dirty="0" err="1">
                <a:solidFill>
                  <a:srgbClr val="000000"/>
                </a:solidFill>
                <a:effectLst/>
                <a:latin typeface="Times New Roman" panose="02020603050405020304" pitchFamily="18" charset="0"/>
              </a:rPr>
              <a:t>Applications,</a:t>
            </a:r>
            <a:r>
              <a:rPr lang="en-IN" sz="1600" b="0" i="1" u="none" strike="noStrike" dirty="0" err="1">
                <a:solidFill>
                  <a:srgbClr val="000000"/>
                </a:solidFill>
                <a:effectLst/>
                <a:latin typeface="Times New Roman" panose="02020603050405020304" pitchFamily="18" charset="0"/>
              </a:rPr>
              <a:t>Int</a:t>
            </a:r>
            <a:r>
              <a:rPr lang="en-IN" sz="1600" b="0" i="1" u="none" strike="noStrike" dirty="0">
                <a:solidFill>
                  <a:srgbClr val="000000"/>
                </a:solidFill>
                <a:effectLst/>
                <a:latin typeface="Times New Roman" panose="02020603050405020304" pitchFamily="18" charset="0"/>
              </a:rPr>
              <a:t> J Mol Sci</a:t>
            </a:r>
            <a:r>
              <a:rPr lang="en-IN" sz="1600" b="0" i="0" u="none" strike="noStrike" dirty="0">
                <a:solidFill>
                  <a:srgbClr val="000000"/>
                </a:solidFill>
                <a:effectLst/>
                <a:latin typeface="Times New Roman" panose="02020603050405020304" pitchFamily="18" charset="0"/>
              </a:rPr>
              <a:t>, 22(13):7202.</a:t>
            </a:r>
          </a:p>
          <a:p>
            <a:pPr algn="just" rtl="0" fontAlgn="base">
              <a:spcBef>
                <a:spcPts val="0"/>
              </a:spcBef>
              <a:spcAft>
                <a:spcPts val="0"/>
              </a:spcAft>
              <a:buFont typeface="Arial" panose="020B0604020202020204" pitchFamily="34" charset="0"/>
              <a:buChar char="•"/>
            </a:pPr>
            <a:r>
              <a:rPr lang="en-IN" sz="1600" b="0" i="0" u="none" strike="noStrike" dirty="0">
                <a:solidFill>
                  <a:srgbClr val="000000"/>
                </a:solidFill>
                <a:effectLst/>
                <a:latin typeface="Times New Roman" panose="02020603050405020304" pitchFamily="18" charset="0"/>
              </a:rPr>
              <a:t>Chen Y, Wu W, Xu Z, Jiang C, Han S, </a:t>
            </a:r>
            <a:r>
              <a:rPr lang="en-IN" sz="1600" b="0" i="0" u="none" strike="noStrike" dirty="0" err="1">
                <a:solidFill>
                  <a:srgbClr val="000000"/>
                </a:solidFill>
                <a:effectLst/>
                <a:latin typeface="Times New Roman" panose="02020603050405020304" pitchFamily="18" charset="0"/>
              </a:rPr>
              <a:t>Ruan</a:t>
            </a:r>
            <a:r>
              <a:rPr lang="en-IN" sz="1600" b="0" i="0" u="none" strike="noStrike" dirty="0">
                <a:solidFill>
                  <a:srgbClr val="000000"/>
                </a:solidFill>
                <a:effectLst/>
                <a:latin typeface="Times New Roman" panose="02020603050405020304" pitchFamily="18" charset="0"/>
              </a:rPr>
              <a:t> J, Wang Y, 2020;Photothermal-assisted antibacterial application of graphene oxide-Ag nanocomposites against clinically isolated multi-drug resistant </a:t>
            </a:r>
            <a:r>
              <a:rPr lang="en-IN" sz="1600" b="0" i="1" u="none" strike="noStrike" dirty="0">
                <a:solidFill>
                  <a:srgbClr val="000000"/>
                </a:solidFill>
                <a:effectLst/>
                <a:latin typeface="Times New Roman" panose="02020603050405020304" pitchFamily="18" charset="0"/>
              </a:rPr>
              <a:t>Escherichia</a:t>
            </a:r>
            <a:r>
              <a:rPr lang="en-IN" sz="1600" b="0" i="0" u="none" strike="noStrike" dirty="0">
                <a:solidFill>
                  <a:srgbClr val="000000"/>
                </a:solidFill>
                <a:effectLst/>
                <a:latin typeface="Times New Roman" panose="02020603050405020304" pitchFamily="18" charset="0"/>
              </a:rPr>
              <a:t> </a:t>
            </a:r>
            <a:r>
              <a:rPr lang="en-IN" sz="1600" b="0" i="1" u="none" strike="noStrike" dirty="0">
                <a:solidFill>
                  <a:srgbClr val="000000"/>
                </a:solidFill>
                <a:effectLst/>
                <a:latin typeface="Times New Roman" panose="02020603050405020304" pitchFamily="18" charset="0"/>
              </a:rPr>
              <a:t>coli</a:t>
            </a:r>
            <a:r>
              <a:rPr lang="en-IN" sz="1600" b="0" i="0" u="none" strike="noStrike" dirty="0">
                <a:solidFill>
                  <a:srgbClr val="000000"/>
                </a:solidFill>
                <a:effectLst/>
                <a:latin typeface="Times New Roman" panose="02020603050405020304" pitchFamily="18" charset="0"/>
              </a:rPr>
              <a:t>, </a:t>
            </a:r>
            <a:r>
              <a:rPr lang="en-IN" sz="1600" b="0" i="1" u="none" strike="noStrike" dirty="0">
                <a:solidFill>
                  <a:srgbClr val="000000"/>
                </a:solidFill>
                <a:effectLst/>
                <a:latin typeface="Times New Roman" panose="02020603050405020304" pitchFamily="18" charset="0"/>
              </a:rPr>
              <a:t>Royal Society Open Science</a:t>
            </a:r>
            <a:r>
              <a:rPr lang="en-IN" sz="1600" b="0" i="0" u="none" strike="noStrike" dirty="0">
                <a:solidFill>
                  <a:srgbClr val="000000"/>
                </a:solidFill>
                <a:effectLst/>
                <a:latin typeface="Times New Roman" panose="02020603050405020304" pitchFamily="18" charset="0"/>
              </a:rPr>
              <a:t>, 7(7),192019.</a:t>
            </a:r>
          </a:p>
          <a:p>
            <a:pPr algn="just" rtl="0" fontAlgn="base">
              <a:spcBef>
                <a:spcPts val="0"/>
              </a:spcBef>
              <a:spcAft>
                <a:spcPts val="0"/>
              </a:spcAft>
              <a:buFont typeface="Arial" panose="020B0604020202020204" pitchFamily="34" charset="0"/>
              <a:buChar char="•"/>
            </a:pPr>
            <a:r>
              <a:rPr lang="en-IN" sz="1600" b="0" i="0" u="none" strike="noStrike" dirty="0" err="1">
                <a:solidFill>
                  <a:srgbClr val="000000"/>
                </a:solidFill>
                <a:effectLst/>
                <a:latin typeface="Times New Roman" panose="02020603050405020304" pitchFamily="18" charset="0"/>
              </a:rPr>
              <a:t>Crisan</a:t>
            </a:r>
            <a:r>
              <a:rPr lang="en-IN" sz="1600" b="0" i="0" u="none" strike="noStrike" dirty="0">
                <a:solidFill>
                  <a:srgbClr val="000000"/>
                </a:solidFill>
                <a:effectLst/>
                <a:latin typeface="Times New Roman" panose="02020603050405020304" pitchFamily="18" charset="0"/>
              </a:rPr>
              <a:t> M C, Theodora M, and Lucian Mocan,2022; Copper Nanoparticles: Synthesis and Characterization, Physiology, Toxicity and Antimicrobial Applications, </a:t>
            </a:r>
            <a:r>
              <a:rPr lang="en-IN" sz="1600" b="0" i="1" u="none" strike="noStrike" dirty="0">
                <a:solidFill>
                  <a:srgbClr val="000000"/>
                </a:solidFill>
                <a:effectLst/>
                <a:latin typeface="Times New Roman" panose="02020603050405020304" pitchFamily="18" charset="0"/>
              </a:rPr>
              <a:t>Applied Science</a:t>
            </a:r>
            <a:r>
              <a:rPr lang="en-IN" sz="1600" b="0" i="0" u="none" strike="noStrike" dirty="0">
                <a:solidFill>
                  <a:srgbClr val="000000"/>
                </a:solidFill>
                <a:effectLst/>
                <a:latin typeface="Times New Roman" panose="02020603050405020304" pitchFamily="18" charset="0"/>
              </a:rPr>
              <a:t>, 12(1).</a:t>
            </a:r>
          </a:p>
          <a:p>
            <a:pPr algn="just" rtl="0" fontAlgn="base">
              <a:spcBef>
                <a:spcPts val="0"/>
              </a:spcBef>
              <a:spcAft>
                <a:spcPts val="0"/>
              </a:spcAft>
              <a:buFont typeface="Arial" panose="020B0604020202020204" pitchFamily="34" charset="0"/>
              <a:buChar char="•"/>
            </a:pPr>
            <a:r>
              <a:rPr lang="en-IN" sz="1600" b="0" i="0" u="none" strike="noStrike" dirty="0" err="1">
                <a:solidFill>
                  <a:srgbClr val="000000"/>
                </a:solidFill>
                <a:effectLst/>
                <a:latin typeface="Times New Roman" panose="02020603050405020304" pitchFamily="18" charset="0"/>
              </a:rPr>
              <a:t>Daskalova</a:t>
            </a:r>
            <a:r>
              <a:rPr lang="en-IN" sz="1600" b="0" i="0" u="none" strike="noStrike" dirty="0">
                <a:solidFill>
                  <a:srgbClr val="000000"/>
                </a:solidFill>
                <a:effectLst/>
                <a:latin typeface="Times New Roman" panose="02020603050405020304" pitchFamily="18" charset="0"/>
              </a:rPr>
              <a:t> L A, </a:t>
            </a:r>
            <a:r>
              <a:rPr lang="en-IN" sz="1600" b="0" i="0" u="none" strike="noStrike" dirty="0" err="1">
                <a:solidFill>
                  <a:srgbClr val="000000"/>
                </a:solidFill>
                <a:effectLst/>
                <a:latin typeface="Times New Roman" panose="02020603050405020304" pitchFamily="18" charset="0"/>
              </a:rPr>
              <a:t>Daskalova</a:t>
            </a:r>
            <a:r>
              <a:rPr lang="en-IN" sz="1600" b="0" i="0" u="none" strike="noStrike" dirty="0">
                <a:solidFill>
                  <a:srgbClr val="000000"/>
                </a:solidFill>
                <a:effectLst/>
                <a:latin typeface="Times New Roman" panose="02020603050405020304" pitchFamily="18" charset="0"/>
              </a:rPr>
              <a:t> D S, </a:t>
            </a:r>
            <a:r>
              <a:rPr lang="en-IN" sz="1600" b="0" i="0" u="none" strike="noStrike" dirty="0" err="1">
                <a:solidFill>
                  <a:srgbClr val="000000"/>
                </a:solidFill>
                <a:effectLst/>
                <a:latin typeface="Times New Roman" panose="02020603050405020304" pitchFamily="18" charset="0"/>
              </a:rPr>
              <a:t>Yordanova</a:t>
            </a:r>
            <a:r>
              <a:rPr lang="en-IN" sz="1600" b="0" i="0" u="none" strike="noStrike" dirty="0">
                <a:solidFill>
                  <a:srgbClr val="000000"/>
                </a:solidFill>
                <a:effectLst/>
                <a:latin typeface="Times New Roman" panose="02020603050405020304" pitchFamily="18" charset="0"/>
              </a:rPr>
              <a:t> L P, Pavlova E, Copper and Copper Nanoparticles Applications and Their Role against Infections: A Minireview, </a:t>
            </a:r>
            <a:r>
              <a:rPr lang="en-IN" sz="1600" b="0" i="1" u="none" strike="noStrike" dirty="0">
                <a:solidFill>
                  <a:srgbClr val="000000"/>
                </a:solidFill>
                <a:effectLst/>
                <a:latin typeface="Times New Roman" panose="02020603050405020304" pitchFamily="18" charset="0"/>
              </a:rPr>
              <a:t>Processes</a:t>
            </a:r>
            <a:r>
              <a:rPr lang="en-IN" sz="1600" b="0" i="0" u="none" strike="noStrike" dirty="0">
                <a:solidFill>
                  <a:srgbClr val="000000"/>
                </a:solidFill>
                <a:effectLst/>
                <a:latin typeface="Times New Roman" panose="02020603050405020304" pitchFamily="18" charset="0"/>
              </a:rPr>
              <a:t>,12(2):352.</a:t>
            </a:r>
          </a:p>
          <a:p>
            <a:pPr algn="just" rtl="0" fontAlgn="base">
              <a:spcBef>
                <a:spcPts val="0"/>
              </a:spcBef>
              <a:spcAft>
                <a:spcPts val="0"/>
              </a:spcAft>
              <a:buFont typeface="Arial" panose="020B0604020202020204" pitchFamily="34" charset="0"/>
              <a:buChar char="•"/>
            </a:pPr>
            <a:r>
              <a:rPr lang="en-IN" sz="1600" b="0" i="0" u="none" strike="noStrike" dirty="0">
                <a:solidFill>
                  <a:srgbClr val="000000"/>
                </a:solidFill>
                <a:effectLst/>
                <a:latin typeface="Times New Roman" panose="02020603050405020304" pitchFamily="18" charset="0"/>
              </a:rPr>
              <a:t>Danish M, Shahid M, Ahamad L, Raees K, </a:t>
            </a:r>
            <a:r>
              <a:rPr lang="en-IN" sz="1600" b="0" i="0" u="none" strike="noStrike" dirty="0" err="1">
                <a:solidFill>
                  <a:srgbClr val="000000"/>
                </a:solidFill>
                <a:effectLst/>
                <a:latin typeface="Times New Roman" panose="02020603050405020304" pitchFamily="18" charset="0"/>
              </a:rPr>
              <a:t>Hatamleh</a:t>
            </a:r>
            <a:r>
              <a:rPr lang="en-IN" sz="1600" b="0" i="0" u="none" strike="noStrike" dirty="0">
                <a:solidFill>
                  <a:srgbClr val="000000"/>
                </a:solidFill>
                <a:effectLst/>
                <a:latin typeface="Times New Roman" panose="02020603050405020304" pitchFamily="18" charset="0"/>
              </a:rPr>
              <a:t> A </a:t>
            </a:r>
            <a:r>
              <a:rPr lang="en-IN" sz="1600" b="0" i="0" u="none" strike="noStrike" dirty="0" err="1">
                <a:solidFill>
                  <a:srgbClr val="000000"/>
                </a:solidFill>
                <a:effectLst/>
                <a:latin typeface="Times New Roman" panose="02020603050405020304" pitchFamily="18" charset="0"/>
              </a:rPr>
              <a:t>A</a:t>
            </a:r>
            <a:r>
              <a:rPr lang="en-IN" sz="1600" b="0" i="0" u="none" strike="noStrike" dirty="0">
                <a:solidFill>
                  <a:srgbClr val="000000"/>
                </a:solidFill>
                <a:effectLst/>
                <a:latin typeface="Times New Roman" panose="02020603050405020304" pitchFamily="18" charset="0"/>
              </a:rPr>
              <a:t>, </a:t>
            </a:r>
            <a:r>
              <a:rPr lang="en-IN" sz="1600" b="0" i="0" u="none" strike="noStrike" dirty="0" err="1">
                <a:solidFill>
                  <a:srgbClr val="000000"/>
                </a:solidFill>
                <a:effectLst/>
                <a:latin typeface="Times New Roman" panose="02020603050405020304" pitchFamily="18" charset="0"/>
              </a:rPr>
              <a:t>Dosary</a:t>
            </a:r>
            <a:r>
              <a:rPr lang="en-IN" sz="1600" b="0" i="0" u="none" strike="noStrike" dirty="0">
                <a:solidFill>
                  <a:srgbClr val="000000"/>
                </a:solidFill>
                <a:effectLst/>
                <a:latin typeface="Times New Roman" panose="02020603050405020304" pitchFamily="18" charset="0"/>
              </a:rPr>
              <a:t> M A </a:t>
            </a:r>
            <a:r>
              <a:rPr lang="en-IN" sz="1600" b="0" i="0" u="none" strike="noStrike" dirty="0" err="1">
                <a:solidFill>
                  <a:srgbClr val="000000"/>
                </a:solidFill>
                <a:effectLst/>
                <a:latin typeface="Times New Roman" panose="02020603050405020304" pitchFamily="18" charset="0"/>
              </a:rPr>
              <a:t>A</a:t>
            </a:r>
            <a:r>
              <a:rPr lang="en-IN" sz="1600" b="0" i="0" u="none" strike="noStrike" dirty="0">
                <a:solidFill>
                  <a:srgbClr val="000000"/>
                </a:solidFill>
                <a:effectLst/>
                <a:latin typeface="Times New Roman" panose="02020603050405020304" pitchFamily="18" charset="0"/>
              </a:rPr>
              <a:t>, Mohamed A,  </a:t>
            </a:r>
            <a:r>
              <a:rPr lang="en-IN" sz="1600" b="0" i="0" u="none" strike="noStrike" dirty="0" err="1">
                <a:solidFill>
                  <a:srgbClr val="000000"/>
                </a:solidFill>
                <a:effectLst/>
                <a:latin typeface="Times New Roman" panose="02020603050405020304" pitchFamily="18" charset="0"/>
              </a:rPr>
              <a:t>Wasel</a:t>
            </a:r>
            <a:r>
              <a:rPr lang="en-IN" sz="1600" b="0" i="0" u="none" strike="noStrike" dirty="0">
                <a:solidFill>
                  <a:srgbClr val="000000"/>
                </a:solidFill>
                <a:effectLst/>
                <a:latin typeface="Times New Roman" panose="02020603050405020304" pitchFamily="18" charset="0"/>
              </a:rPr>
              <a:t> Y A </a:t>
            </a:r>
            <a:r>
              <a:rPr lang="en-IN" sz="1600" b="0" i="0" u="none" strike="noStrike" dirty="0" err="1">
                <a:solidFill>
                  <a:srgbClr val="000000"/>
                </a:solidFill>
                <a:effectLst/>
                <a:latin typeface="Times New Roman" panose="02020603050405020304" pitchFamily="18" charset="0"/>
              </a:rPr>
              <a:t>A</a:t>
            </a:r>
            <a:r>
              <a:rPr lang="en-IN" sz="1600" b="0" i="0" u="none" strike="noStrike" dirty="0">
                <a:solidFill>
                  <a:srgbClr val="000000"/>
                </a:solidFill>
                <a:effectLst/>
                <a:latin typeface="Times New Roman" panose="02020603050405020304" pitchFamily="18" charset="0"/>
              </a:rPr>
              <a:t>, Singh U B, Danish S, 2022, Nano-pesticidal potential of </a:t>
            </a:r>
            <a:r>
              <a:rPr lang="en-IN" sz="1600" b="0" i="1" u="none" strike="noStrike" dirty="0">
                <a:solidFill>
                  <a:srgbClr val="000000"/>
                </a:solidFill>
                <a:effectLst/>
                <a:latin typeface="Times New Roman" panose="02020603050405020304" pitchFamily="18" charset="0"/>
              </a:rPr>
              <a:t>Cassia fistula</a:t>
            </a:r>
            <a:r>
              <a:rPr lang="en-IN" sz="1600" b="0" i="0" u="none" strike="noStrike" dirty="0">
                <a:solidFill>
                  <a:srgbClr val="000000"/>
                </a:solidFill>
                <a:effectLst/>
                <a:latin typeface="Times New Roman" panose="02020603050405020304" pitchFamily="18" charset="0"/>
              </a:rPr>
              <a:t> (L.) leaf synthesized silver nanoparticles (</a:t>
            </a:r>
            <a:r>
              <a:rPr lang="en-IN" sz="1600" b="0" i="0" u="none" strike="noStrike" dirty="0" err="1">
                <a:solidFill>
                  <a:srgbClr val="000000"/>
                </a:solidFill>
                <a:effectLst/>
                <a:latin typeface="Times New Roman" panose="02020603050405020304" pitchFamily="18" charset="0"/>
              </a:rPr>
              <a:t>Ag@CfL-NPs</a:t>
            </a:r>
            <a:r>
              <a:rPr lang="en-IN" sz="1600" b="0" i="0" u="none" strike="noStrike" dirty="0">
                <a:solidFill>
                  <a:srgbClr val="000000"/>
                </a:solidFill>
                <a:effectLst/>
                <a:latin typeface="Times New Roman" panose="02020603050405020304" pitchFamily="18" charset="0"/>
              </a:rPr>
              <a:t>): Deciphering the phytopathogenic inhibition and growth augmentation in Solanum </a:t>
            </a:r>
            <a:r>
              <a:rPr lang="en-IN" sz="1600" b="0" i="0" u="none" strike="noStrike" dirty="0" err="1">
                <a:solidFill>
                  <a:srgbClr val="000000"/>
                </a:solidFill>
                <a:effectLst/>
                <a:latin typeface="Times New Roman" panose="02020603050405020304" pitchFamily="18" charset="0"/>
              </a:rPr>
              <a:t>lycopersicum</a:t>
            </a:r>
            <a:r>
              <a:rPr lang="en-IN" sz="1600" b="0" i="0" u="none" strike="noStrike" dirty="0">
                <a:solidFill>
                  <a:srgbClr val="000000"/>
                </a:solidFill>
                <a:effectLst/>
                <a:latin typeface="Times New Roman" panose="02020603050405020304" pitchFamily="18" charset="0"/>
              </a:rPr>
              <a:t> (L.), </a:t>
            </a:r>
            <a:r>
              <a:rPr lang="en-IN" sz="1600" b="0" i="1" u="none" strike="noStrike" dirty="0">
                <a:solidFill>
                  <a:srgbClr val="000000"/>
                </a:solidFill>
                <a:effectLst/>
                <a:latin typeface="Times New Roman" panose="02020603050405020304" pitchFamily="18" charset="0"/>
              </a:rPr>
              <a:t>Front </a:t>
            </a:r>
            <a:r>
              <a:rPr lang="en-IN" sz="1600" b="0" i="1" u="none" strike="noStrike" dirty="0" err="1">
                <a:solidFill>
                  <a:srgbClr val="000000"/>
                </a:solidFill>
                <a:effectLst/>
                <a:latin typeface="Times New Roman" panose="02020603050405020304" pitchFamily="18" charset="0"/>
              </a:rPr>
              <a:t>Microbiol</a:t>
            </a:r>
            <a:r>
              <a:rPr lang="en-IN" sz="1600" b="0" i="0" u="none" strike="noStrike" dirty="0">
                <a:solidFill>
                  <a:srgbClr val="000000"/>
                </a:solidFill>
                <a:effectLst/>
                <a:latin typeface="Times New Roman" panose="02020603050405020304" pitchFamily="18" charset="0"/>
              </a:rPr>
              <a:t>, 13:2022.</a:t>
            </a:r>
          </a:p>
          <a:p>
            <a:pPr algn="just" rtl="0" fontAlgn="base">
              <a:spcBef>
                <a:spcPts val="0"/>
              </a:spcBef>
              <a:spcAft>
                <a:spcPts val="0"/>
              </a:spcAft>
              <a:buFont typeface="Arial" panose="020B0604020202020204" pitchFamily="34" charset="0"/>
              <a:buChar char="•"/>
            </a:pPr>
            <a:r>
              <a:rPr lang="en-IN" sz="1600" b="0" i="0" u="none" strike="noStrike" dirty="0">
                <a:solidFill>
                  <a:srgbClr val="000000"/>
                </a:solidFill>
                <a:effectLst/>
                <a:latin typeface="Times New Roman" panose="02020603050405020304" pitchFamily="18" charset="0"/>
              </a:rPr>
              <a:t>Elim A, </a:t>
            </a:r>
            <a:r>
              <a:rPr lang="en-IN" sz="1600" b="0" i="0" u="none" strike="noStrike" dirty="0" err="1">
                <a:solidFill>
                  <a:srgbClr val="000000"/>
                </a:solidFill>
                <a:effectLst/>
                <a:latin typeface="Times New Roman" panose="02020603050405020304" pitchFamily="18" charset="0"/>
              </a:rPr>
              <a:t>Nezhadi</a:t>
            </a:r>
            <a:r>
              <a:rPr lang="en-IN" sz="1600" b="0" i="0" u="none" strike="noStrike" dirty="0">
                <a:solidFill>
                  <a:srgbClr val="000000"/>
                </a:solidFill>
                <a:effectLst/>
                <a:latin typeface="Times New Roman" panose="02020603050405020304" pitchFamily="18" charset="0"/>
              </a:rPr>
              <a:t> S H, 2018; Copper Nanoparticles as Antibacterial Agents, </a:t>
            </a:r>
            <a:r>
              <a:rPr lang="en-IN" sz="1600" b="0" i="1" u="none" strike="noStrike" dirty="0">
                <a:solidFill>
                  <a:srgbClr val="000000"/>
                </a:solidFill>
                <a:effectLst/>
                <a:latin typeface="Times New Roman" panose="02020603050405020304" pitchFamily="18" charset="0"/>
              </a:rPr>
              <a:t>Journal of Molecular Pharmaceutics &amp; Organic Process Research, </a:t>
            </a:r>
            <a:r>
              <a:rPr lang="en-IN" sz="1600" b="0" i="0" u="none" strike="noStrike" dirty="0">
                <a:solidFill>
                  <a:srgbClr val="000000"/>
                </a:solidFill>
                <a:effectLst/>
                <a:latin typeface="Times New Roman" panose="02020603050405020304" pitchFamily="18" charset="0"/>
              </a:rPr>
              <a:t> 6(1):2329-9053. </a:t>
            </a:r>
          </a:p>
          <a:p>
            <a:pPr rtl="0" fontAlgn="base">
              <a:spcBef>
                <a:spcPts val="0"/>
              </a:spcBef>
              <a:spcAft>
                <a:spcPts val="0"/>
              </a:spcAft>
              <a:buFont typeface="Arial" panose="020B0604020202020204" pitchFamily="34" charset="0"/>
              <a:buChar char="•"/>
            </a:pPr>
            <a:r>
              <a:rPr lang="en-IN" sz="1600" b="0" i="0" u="none" strike="noStrike" dirty="0" err="1">
                <a:solidFill>
                  <a:srgbClr val="000000"/>
                </a:solidFill>
                <a:effectLst/>
                <a:latin typeface="Times New Roman" panose="02020603050405020304" pitchFamily="18" charset="0"/>
              </a:rPr>
              <a:t>Eslami</a:t>
            </a:r>
            <a:r>
              <a:rPr lang="en-IN" sz="1600" b="0" i="0" u="none" strike="noStrike" dirty="0">
                <a:solidFill>
                  <a:srgbClr val="000000"/>
                </a:solidFill>
                <a:effectLst/>
                <a:latin typeface="Times New Roman" panose="02020603050405020304" pitchFamily="18" charset="0"/>
              </a:rPr>
              <a:t> H, </a:t>
            </a:r>
            <a:r>
              <a:rPr lang="en-IN" sz="1600" b="0" i="0" u="none" strike="noStrike" dirty="0" err="1">
                <a:solidFill>
                  <a:srgbClr val="000000"/>
                </a:solidFill>
                <a:effectLst/>
                <a:latin typeface="Times New Roman" panose="02020603050405020304" pitchFamily="18" charset="0"/>
              </a:rPr>
              <a:t>Ehrampoush</a:t>
            </a:r>
            <a:r>
              <a:rPr lang="en-IN" sz="1600" b="0" i="0" u="none" strike="noStrike" dirty="0">
                <a:solidFill>
                  <a:srgbClr val="000000"/>
                </a:solidFill>
                <a:effectLst/>
                <a:latin typeface="Times New Roman" panose="02020603050405020304" pitchFamily="18" charset="0"/>
              </a:rPr>
              <a:t> M H, </a:t>
            </a:r>
            <a:r>
              <a:rPr lang="en-IN" sz="1600" b="0" i="0" u="none" strike="noStrike" dirty="0" err="1">
                <a:solidFill>
                  <a:srgbClr val="000000"/>
                </a:solidFill>
                <a:effectLst/>
                <a:latin typeface="Times New Roman" panose="02020603050405020304" pitchFamily="18" charset="0"/>
              </a:rPr>
              <a:t>Esmaeili</a:t>
            </a:r>
            <a:r>
              <a:rPr lang="en-IN" sz="1600" b="0" i="0" u="none" strike="noStrike" dirty="0">
                <a:solidFill>
                  <a:srgbClr val="000000"/>
                </a:solidFill>
                <a:effectLst/>
                <a:latin typeface="Times New Roman" panose="02020603050405020304" pitchFamily="18" charset="0"/>
              </a:rPr>
              <a:t> A, Ebrahimi A </a:t>
            </a:r>
            <a:r>
              <a:rPr lang="en-IN" sz="1600" b="0" i="0" u="none" strike="noStrike" dirty="0" err="1">
                <a:solidFill>
                  <a:srgbClr val="000000"/>
                </a:solidFill>
                <a:effectLst/>
                <a:latin typeface="Times New Roman" panose="02020603050405020304" pitchFamily="18" charset="0"/>
              </a:rPr>
              <a:t>A</a:t>
            </a:r>
            <a:r>
              <a:rPr lang="en-IN" sz="1600" b="0" i="0" u="none" strike="noStrike" dirty="0">
                <a:solidFill>
                  <a:srgbClr val="000000"/>
                </a:solidFill>
                <a:effectLst/>
                <a:latin typeface="Times New Roman" panose="02020603050405020304" pitchFamily="18" charset="0"/>
              </a:rPr>
              <a:t>, </a:t>
            </a:r>
            <a:r>
              <a:rPr lang="en-IN" sz="1600" b="0" i="0" u="none" strike="noStrike" dirty="0" err="1">
                <a:solidFill>
                  <a:srgbClr val="000000"/>
                </a:solidFill>
                <a:effectLst/>
                <a:latin typeface="Times New Roman" panose="02020603050405020304" pitchFamily="18" charset="0"/>
              </a:rPr>
              <a:t>Ghameian</a:t>
            </a:r>
            <a:r>
              <a:rPr lang="en-IN" sz="1600" b="0" i="0" u="none" strike="noStrike" dirty="0">
                <a:solidFill>
                  <a:srgbClr val="000000"/>
                </a:solidFill>
                <a:effectLst/>
                <a:latin typeface="Times New Roman" panose="02020603050405020304" pitchFamily="18" charset="0"/>
              </a:rPr>
              <a:t> M T, </a:t>
            </a:r>
            <a:r>
              <a:rPr lang="en-IN" sz="1600" b="0" i="0" u="none" strike="noStrike" dirty="0" err="1">
                <a:solidFill>
                  <a:srgbClr val="000000"/>
                </a:solidFill>
                <a:effectLst/>
                <a:latin typeface="Times New Roman" panose="02020603050405020304" pitchFamily="18" charset="0"/>
              </a:rPr>
              <a:t>Falahzadeh</a:t>
            </a:r>
            <a:r>
              <a:rPr lang="en-IN" sz="1600" b="0" i="0" u="none" strike="noStrike" dirty="0">
                <a:solidFill>
                  <a:srgbClr val="000000"/>
                </a:solidFill>
                <a:effectLst/>
                <a:latin typeface="Times New Roman" panose="02020603050405020304" pitchFamily="18" charset="0"/>
              </a:rPr>
              <a:t> H, 2019; Synthesis of mesoporous Fe-Mn bimetal oxide nanocomposite by aeration co-precipitation method: Physicochemical, structural, and optical properties, </a:t>
            </a:r>
            <a:r>
              <a:rPr lang="en-IN" sz="1600" b="0" i="1" u="none" strike="noStrike" dirty="0">
                <a:solidFill>
                  <a:srgbClr val="000000"/>
                </a:solidFill>
                <a:effectLst/>
                <a:latin typeface="Times New Roman" panose="02020603050405020304" pitchFamily="18" charset="0"/>
              </a:rPr>
              <a:t>Mater. Chem. Physics</a:t>
            </a:r>
            <a:r>
              <a:rPr lang="en-IN" sz="1600" b="0" i="0" u="none" strike="noStrike" dirty="0">
                <a:solidFill>
                  <a:srgbClr val="000000"/>
                </a:solidFill>
                <a:effectLst/>
                <a:latin typeface="Times New Roman" panose="02020603050405020304" pitchFamily="18" charset="0"/>
              </a:rPr>
              <a:t>, 224:65-72.</a:t>
            </a:r>
          </a:p>
          <a:p>
            <a:pPr algn="just" rtl="0" fontAlgn="base">
              <a:spcBef>
                <a:spcPts val="0"/>
              </a:spcBef>
              <a:spcAft>
                <a:spcPts val="0"/>
              </a:spcAft>
              <a:buFont typeface="Arial" panose="020B0604020202020204" pitchFamily="34" charset="0"/>
              <a:buChar char="•"/>
            </a:pPr>
            <a:r>
              <a:rPr lang="en-IN" sz="1600" b="0" i="0" u="none" strike="noStrike" dirty="0" err="1">
                <a:solidFill>
                  <a:srgbClr val="000000"/>
                </a:solidFill>
                <a:effectLst/>
                <a:latin typeface="Times New Roman" panose="02020603050405020304" pitchFamily="18" charset="0"/>
              </a:rPr>
              <a:t>Ermini</a:t>
            </a:r>
            <a:r>
              <a:rPr lang="en-IN" sz="1600" b="0" i="0" u="none" strike="noStrike" dirty="0">
                <a:solidFill>
                  <a:srgbClr val="000000"/>
                </a:solidFill>
                <a:effectLst/>
                <a:latin typeface="Times New Roman" panose="02020603050405020304" pitchFamily="18" charset="0"/>
              </a:rPr>
              <a:t> M L, </a:t>
            </a:r>
            <a:r>
              <a:rPr lang="en-IN" sz="1600" b="0" i="0" u="none" strike="noStrike" dirty="0" err="1">
                <a:solidFill>
                  <a:srgbClr val="000000"/>
                </a:solidFill>
                <a:effectLst/>
                <a:latin typeface="Times New Roman" panose="02020603050405020304" pitchFamily="18" charset="0"/>
              </a:rPr>
              <a:t>Voliani</a:t>
            </a:r>
            <a:r>
              <a:rPr lang="en-IN" sz="1600" b="0" i="0" u="none" strike="noStrike" dirty="0">
                <a:solidFill>
                  <a:srgbClr val="000000"/>
                </a:solidFill>
                <a:effectLst/>
                <a:latin typeface="Times New Roman" panose="02020603050405020304" pitchFamily="18" charset="0"/>
              </a:rPr>
              <a:t>, 2021; Antimicrobial Nano-Agents: The Copper Age, </a:t>
            </a:r>
            <a:r>
              <a:rPr lang="en-IN" sz="1600" b="0" i="1" u="none" strike="noStrike" dirty="0">
                <a:solidFill>
                  <a:srgbClr val="000000"/>
                </a:solidFill>
                <a:effectLst/>
                <a:latin typeface="Times New Roman" panose="02020603050405020304" pitchFamily="18" charset="0"/>
              </a:rPr>
              <a:t>ACS Nano, </a:t>
            </a:r>
            <a:r>
              <a:rPr lang="en-IN" sz="1600" b="0" i="0" u="none" strike="noStrike" dirty="0">
                <a:solidFill>
                  <a:srgbClr val="000000"/>
                </a:solidFill>
                <a:effectLst/>
                <a:latin typeface="Times New Roman" panose="02020603050405020304" pitchFamily="18" charset="0"/>
              </a:rPr>
              <a:t>15(4):6008-6029.</a:t>
            </a:r>
          </a:p>
          <a:p>
            <a:r>
              <a:rPr lang="en-IN" sz="1600" b="1" dirty="0">
                <a:solidFill>
                  <a:srgbClr val="000000"/>
                </a:solidFill>
                <a:latin typeface="Times New Roman" panose="02020603050405020304" pitchFamily="18" charset="0"/>
              </a:rPr>
              <a:t>. </a:t>
            </a:r>
            <a:r>
              <a:rPr lang="en-IN" sz="1600" b="0" i="0" u="none" strike="noStrike" dirty="0">
                <a:solidFill>
                  <a:srgbClr val="000000"/>
                </a:solidFill>
                <a:effectLst/>
                <a:latin typeface="Times New Roman" panose="02020603050405020304" pitchFamily="18" charset="0"/>
              </a:rPr>
              <a:t>Gulati R, Sharma S, Sharma R K, 2021; Antimicrobial textile: recent developments and functional perspective, </a:t>
            </a:r>
            <a:r>
              <a:rPr lang="en-IN" sz="1600" b="0" i="1" u="none" strike="noStrike" dirty="0" err="1">
                <a:solidFill>
                  <a:srgbClr val="000000"/>
                </a:solidFill>
                <a:effectLst/>
                <a:latin typeface="Times New Roman" panose="02020603050405020304" pitchFamily="18" charset="0"/>
              </a:rPr>
              <a:t>Polym</a:t>
            </a:r>
            <a:r>
              <a:rPr lang="en-IN" sz="1600" b="0" i="1" u="none" strike="noStrike" dirty="0">
                <a:solidFill>
                  <a:srgbClr val="000000"/>
                </a:solidFill>
                <a:effectLst/>
                <a:latin typeface="Times New Roman" panose="02020603050405020304" pitchFamily="18" charset="0"/>
              </a:rPr>
              <a:t> Bull (</a:t>
            </a:r>
            <a:r>
              <a:rPr lang="en-IN" sz="1600" b="0" i="1" u="none" strike="noStrike" dirty="0" err="1">
                <a:solidFill>
                  <a:srgbClr val="000000"/>
                </a:solidFill>
                <a:effectLst/>
                <a:latin typeface="Times New Roman" panose="02020603050405020304" pitchFamily="18" charset="0"/>
              </a:rPr>
              <a:t>Berl</a:t>
            </a:r>
            <a:r>
              <a:rPr lang="en-IN" sz="1600" b="0" i="1" u="none" strike="noStrike" dirty="0">
                <a:solidFill>
                  <a:srgbClr val="000000"/>
                </a:solidFill>
                <a:effectLst/>
                <a:latin typeface="Times New Roman" panose="02020603050405020304" pitchFamily="18" charset="0"/>
              </a:rPr>
              <a:t>)</a:t>
            </a:r>
            <a:r>
              <a:rPr lang="en-IN" sz="1600" b="0" i="0" u="none" strike="noStrike" dirty="0">
                <a:solidFill>
                  <a:srgbClr val="000000"/>
                </a:solidFill>
                <a:effectLst/>
                <a:latin typeface="Times New Roman" panose="02020603050405020304" pitchFamily="18" charset="0"/>
              </a:rPr>
              <a:t>, 79(8):5747-5771.</a:t>
            </a:r>
            <a:endParaRPr lang="en-IN" sz="1600" dirty="0"/>
          </a:p>
        </p:txBody>
      </p:sp>
      <p:sp>
        <p:nvSpPr>
          <p:cNvPr id="3" name="Rectangle 2"/>
          <p:cNvSpPr/>
          <p:nvPr/>
        </p:nvSpPr>
        <p:spPr>
          <a:xfrm>
            <a:off x="2444" y="179929"/>
            <a:ext cx="2265300" cy="584775"/>
          </a:xfrm>
          <a:prstGeom prst="rect">
            <a:avLst/>
          </a:prstGeom>
        </p:spPr>
        <p:txBody>
          <a:bodyPr wrap="none">
            <a:spAutoFit/>
          </a:bodyPr>
          <a:lstStyle/>
          <a:p>
            <a:r>
              <a:rPr lang="en-US" sz="3200" b="1" dirty="0" smtClean="0">
                <a:latin typeface="Cambria" pitchFamily="18" charset="0"/>
              </a:rPr>
              <a:t>References</a:t>
            </a:r>
            <a:endParaRPr lang="en-US" sz="3200" b="1" dirty="0">
              <a:latin typeface="Cambria" pitchFamily="18" charset="0"/>
            </a:endParaRPr>
          </a:p>
        </p:txBody>
      </p:sp>
    </p:spTree>
    <p:extLst>
      <p:ext uri="{BB962C8B-B14F-4D97-AF65-F5344CB8AC3E}">
        <p14:creationId xmlns:p14="http://schemas.microsoft.com/office/powerpoint/2010/main" val="178716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B8B59BB-9AD2-39CA-44C2-A5051A46B3D5}"/>
              </a:ext>
            </a:extLst>
          </p:cNvPr>
          <p:cNvSpPr txBox="1"/>
          <p:nvPr/>
        </p:nvSpPr>
        <p:spPr>
          <a:xfrm>
            <a:off x="1413164" y="296884"/>
            <a:ext cx="5412179" cy="369332"/>
          </a:xfrm>
          <a:prstGeom prst="rect">
            <a:avLst/>
          </a:prstGeom>
          <a:solidFill>
            <a:schemeClr val="bg1"/>
          </a:solidFill>
          <a:ln>
            <a:solidFill>
              <a:schemeClr val="bg1"/>
            </a:solidFill>
          </a:ln>
        </p:spPr>
        <p:txBody>
          <a:bodyPr wrap="square" rtlCol="0">
            <a:spAutoFit/>
          </a:bodyPr>
          <a:lstStyle/>
          <a:p>
            <a:endParaRPr lang="en-US" sz="1800" kern="1200">
              <a:solidFill>
                <a:schemeClr val="tx1"/>
              </a:solidFill>
              <a:latin typeface="+mn-lt"/>
              <a:ea typeface="+mn-ea"/>
              <a:cs typeface="+mn-cs"/>
            </a:endParaRPr>
          </a:p>
        </p:txBody>
      </p:sp>
      <p:sp>
        <p:nvSpPr>
          <p:cNvPr id="5" name="TextBox 4">
            <a:extLst>
              <a:ext uri="{FF2B5EF4-FFF2-40B4-BE49-F238E27FC236}">
                <a16:creationId xmlns:a16="http://schemas.microsoft.com/office/drawing/2014/main" xmlns="" id="{59EEFD5C-DFDE-BB1D-2DE0-7111BFE93CBE}"/>
              </a:ext>
            </a:extLst>
          </p:cNvPr>
          <p:cNvSpPr txBox="1"/>
          <p:nvPr/>
        </p:nvSpPr>
        <p:spPr>
          <a:xfrm>
            <a:off x="4737191" y="750638"/>
            <a:ext cx="2286000" cy="369332"/>
          </a:xfrm>
          <a:prstGeom prst="rect">
            <a:avLst/>
          </a:prstGeom>
          <a:solidFill>
            <a:schemeClr val="bg1"/>
          </a:solidFill>
          <a:ln>
            <a:solidFill>
              <a:schemeClr val="bg1"/>
            </a:solidFill>
          </a:ln>
        </p:spPr>
        <p:txBody>
          <a:bodyPr wrap="square" rtlCol="0">
            <a:spAutoFit/>
          </a:bodyPr>
          <a:lstStyle/>
          <a:p>
            <a:endParaRPr lang="en-US" sz="1800" kern="1200" err="1">
              <a:solidFill>
                <a:schemeClr val="tx1"/>
              </a:solidFill>
              <a:latin typeface="+mn-lt"/>
              <a:ea typeface="+mn-ea"/>
              <a:cs typeface="+mn-cs"/>
            </a:endParaRPr>
          </a:p>
        </p:txBody>
      </p:sp>
      <p:sp>
        <p:nvSpPr>
          <p:cNvPr id="6" name="TextBox 5">
            <a:extLst>
              <a:ext uri="{FF2B5EF4-FFF2-40B4-BE49-F238E27FC236}">
                <a16:creationId xmlns:a16="http://schemas.microsoft.com/office/drawing/2014/main" xmlns="" id="{844F1C87-12EC-1CEB-93EE-ED1BC1713066}"/>
              </a:ext>
            </a:extLst>
          </p:cNvPr>
          <p:cNvSpPr txBox="1"/>
          <p:nvPr/>
        </p:nvSpPr>
        <p:spPr>
          <a:xfrm>
            <a:off x="6172620" y="523761"/>
            <a:ext cx="2286000" cy="369332"/>
          </a:xfrm>
          <a:prstGeom prst="rect">
            <a:avLst/>
          </a:prstGeom>
          <a:solidFill>
            <a:schemeClr val="bg1"/>
          </a:solidFill>
          <a:ln>
            <a:solidFill>
              <a:schemeClr val="bg1"/>
            </a:solidFill>
          </a:ln>
        </p:spPr>
        <p:txBody>
          <a:bodyPr wrap="square" rtlCol="0">
            <a:spAutoFit/>
          </a:bodyPr>
          <a:lstStyle/>
          <a:p>
            <a:endParaRPr lang="en-US" sz="1800" kern="1200" err="1">
              <a:solidFill>
                <a:schemeClr val="tx1"/>
              </a:solidFill>
              <a:latin typeface="+mn-lt"/>
              <a:ea typeface="+mn-ea"/>
              <a:cs typeface="+mn-cs"/>
            </a:endParaRPr>
          </a:p>
        </p:txBody>
      </p:sp>
      <p:sp>
        <p:nvSpPr>
          <p:cNvPr id="7" name="TextBox 6">
            <a:extLst>
              <a:ext uri="{FF2B5EF4-FFF2-40B4-BE49-F238E27FC236}">
                <a16:creationId xmlns:a16="http://schemas.microsoft.com/office/drawing/2014/main" xmlns="" id="{68CB7932-B5B0-42C9-A4B2-A6A4F86C4CFD}"/>
              </a:ext>
            </a:extLst>
          </p:cNvPr>
          <p:cNvSpPr txBox="1"/>
          <p:nvPr/>
        </p:nvSpPr>
        <p:spPr>
          <a:xfrm>
            <a:off x="3617222" y="629252"/>
            <a:ext cx="2286000" cy="369332"/>
          </a:xfrm>
          <a:prstGeom prst="rect">
            <a:avLst/>
          </a:prstGeom>
          <a:solidFill>
            <a:schemeClr val="bg1"/>
          </a:solidFill>
          <a:ln>
            <a:solidFill>
              <a:schemeClr val="bg1"/>
            </a:solidFill>
          </a:ln>
        </p:spPr>
        <p:txBody>
          <a:bodyPr wrap="square" rtlCol="0">
            <a:spAutoFit/>
          </a:bodyPr>
          <a:lstStyle/>
          <a:p>
            <a:endParaRPr lang="en-US" sz="1800" kern="1200" err="1">
              <a:solidFill>
                <a:schemeClr val="tx1"/>
              </a:solidFill>
              <a:latin typeface="+mn-lt"/>
              <a:ea typeface="+mn-ea"/>
              <a:cs typeface="+mn-cs"/>
            </a:endParaRPr>
          </a:p>
        </p:txBody>
      </p:sp>
      <p:pic>
        <p:nvPicPr>
          <p:cNvPr id="9" name="Picture 8">
            <a:extLst>
              <a:ext uri="{FF2B5EF4-FFF2-40B4-BE49-F238E27FC236}">
                <a16:creationId xmlns:a16="http://schemas.microsoft.com/office/drawing/2014/main" xmlns="" id="{D9D07F78-2013-43BD-0F4C-453FCB2A721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919775" y="2208452"/>
            <a:ext cx="2132404" cy="2929646"/>
          </a:xfrm>
          <a:prstGeom prst="rect">
            <a:avLst/>
          </a:prstGeom>
        </p:spPr>
      </p:pic>
      <p:pic>
        <p:nvPicPr>
          <p:cNvPr id="11" name="Picture 10">
            <a:extLst>
              <a:ext uri="{FF2B5EF4-FFF2-40B4-BE49-F238E27FC236}">
                <a16:creationId xmlns:a16="http://schemas.microsoft.com/office/drawing/2014/main" xmlns="" id="{95E43F0E-5913-D09A-7860-057BB9EBD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812" y="23751"/>
            <a:ext cx="1726846" cy="2169126"/>
          </a:xfrm>
          <a:prstGeom prst="rect">
            <a:avLst/>
          </a:prstGeom>
        </p:spPr>
      </p:pic>
      <p:pic>
        <p:nvPicPr>
          <p:cNvPr id="13" name="Picture 12">
            <a:extLst>
              <a:ext uri="{FF2B5EF4-FFF2-40B4-BE49-F238E27FC236}">
                <a16:creationId xmlns:a16="http://schemas.microsoft.com/office/drawing/2014/main" xmlns="" id="{F4A53CCA-9FC4-8FBC-0F34-059E60948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9253" y="5056392"/>
            <a:ext cx="1822222" cy="1724004"/>
          </a:xfrm>
          <a:prstGeom prst="rect">
            <a:avLst/>
          </a:prstGeom>
        </p:spPr>
      </p:pic>
      <p:pic>
        <p:nvPicPr>
          <p:cNvPr id="15" name="Picture 14">
            <a:extLst>
              <a:ext uri="{FF2B5EF4-FFF2-40B4-BE49-F238E27FC236}">
                <a16:creationId xmlns:a16="http://schemas.microsoft.com/office/drawing/2014/main" xmlns="" id="{EE14D834-C2F9-07DD-3483-5613244E38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493" b="21961"/>
          <a:stretch/>
        </p:blipFill>
        <p:spPr>
          <a:xfrm>
            <a:off x="2167434" y="346089"/>
            <a:ext cx="1271402" cy="2272557"/>
          </a:xfrm>
          <a:prstGeom prst="rect">
            <a:avLst/>
          </a:prstGeom>
        </p:spPr>
      </p:pic>
      <p:pic>
        <p:nvPicPr>
          <p:cNvPr id="17" name="Picture 16">
            <a:extLst>
              <a:ext uri="{FF2B5EF4-FFF2-40B4-BE49-F238E27FC236}">
                <a16:creationId xmlns:a16="http://schemas.microsoft.com/office/drawing/2014/main" xmlns="" id="{984F3BDB-C883-1EE6-FA0E-12DDAA1B13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5971" y="118759"/>
            <a:ext cx="2099875" cy="1946513"/>
          </a:xfrm>
          <a:prstGeom prst="rect">
            <a:avLst/>
          </a:prstGeom>
        </p:spPr>
      </p:pic>
      <p:pic>
        <p:nvPicPr>
          <p:cNvPr id="19" name="Picture 18">
            <a:extLst>
              <a:ext uri="{FF2B5EF4-FFF2-40B4-BE49-F238E27FC236}">
                <a16:creationId xmlns:a16="http://schemas.microsoft.com/office/drawing/2014/main" xmlns="" id="{017C9D46-3838-2F91-4BCF-BB7A27863B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286" y="2599141"/>
            <a:ext cx="4490594" cy="4182906"/>
          </a:xfrm>
          <a:prstGeom prst="rect">
            <a:avLst/>
          </a:prstGeom>
        </p:spPr>
      </p:pic>
      <p:pic>
        <p:nvPicPr>
          <p:cNvPr id="21" name="Picture 20">
            <a:extLst>
              <a:ext uri="{FF2B5EF4-FFF2-40B4-BE49-F238E27FC236}">
                <a16:creationId xmlns:a16="http://schemas.microsoft.com/office/drawing/2014/main" xmlns="" id="{D0EABC12-2966-3EA6-B67F-87EFB365875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523" t="6797" r="14601" b="6281"/>
          <a:stretch/>
        </p:blipFill>
        <p:spPr>
          <a:xfrm>
            <a:off x="496802" y="40938"/>
            <a:ext cx="1174506" cy="2689354"/>
          </a:xfrm>
          <a:prstGeom prst="rect">
            <a:avLst/>
          </a:prstGeom>
        </p:spPr>
      </p:pic>
      <p:pic>
        <p:nvPicPr>
          <p:cNvPr id="23" name="Picture 22">
            <a:extLst>
              <a:ext uri="{FF2B5EF4-FFF2-40B4-BE49-F238E27FC236}">
                <a16:creationId xmlns:a16="http://schemas.microsoft.com/office/drawing/2014/main" xmlns="" id="{4CDE9767-FDA8-247F-B2EA-B44564A5A91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77" r="1"/>
          <a:stretch/>
        </p:blipFill>
        <p:spPr>
          <a:xfrm>
            <a:off x="7108810" y="2497051"/>
            <a:ext cx="2035190" cy="2881418"/>
          </a:xfrm>
          <a:prstGeom prst="rect">
            <a:avLst/>
          </a:prstGeom>
        </p:spPr>
      </p:pic>
      <p:sp>
        <p:nvSpPr>
          <p:cNvPr id="24" name="TextBox 23">
            <a:extLst>
              <a:ext uri="{FF2B5EF4-FFF2-40B4-BE49-F238E27FC236}">
                <a16:creationId xmlns:a16="http://schemas.microsoft.com/office/drawing/2014/main" xmlns="" id="{67EA695E-D0E3-4A6A-2478-C100EE0E00C3}"/>
              </a:ext>
            </a:extLst>
          </p:cNvPr>
          <p:cNvSpPr txBox="1"/>
          <p:nvPr/>
        </p:nvSpPr>
        <p:spPr>
          <a:xfrm rot="20149517">
            <a:off x="1571987" y="3615042"/>
            <a:ext cx="2304590" cy="1569660"/>
          </a:xfrm>
          <a:prstGeom prst="rect">
            <a:avLst/>
          </a:prstGeom>
          <a:solidFill>
            <a:srgbClr val="F2F2F2"/>
          </a:solidFill>
          <a:ln>
            <a:noFill/>
          </a:ln>
        </p:spPr>
        <p:txBody>
          <a:bodyPr wrap="square" rtlCol="0">
            <a:spAutoFit/>
          </a:bodyPr>
          <a:lstStyle/>
          <a:p>
            <a:pPr algn="ctr"/>
            <a:r>
              <a:rPr lang="en-US" sz="4800" b="1" kern="1200" dirty="0">
                <a:solidFill>
                  <a:schemeClr val="tx1"/>
                </a:solidFill>
                <a:latin typeface="Cascadia Code" panose="020B0609020000020004" pitchFamily="49" charset="0"/>
                <a:ea typeface="Cascadia Code" panose="020B0609020000020004" pitchFamily="49" charset="0"/>
                <a:cs typeface="Cascadia Code" panose="020B0609020000020004" pitchFamily="49" charset="0"/>
              </a:rPr>
              <a:t>THANK YOU</a:t>
            </a:r>
          </a:p>
        </p:txBody>
      </p:sp>
    </p:spTree>
    <p:extLst>
      <p:ext uri="{BB962C8B-B14F-4D97-AF65-F5344CB8AC3E}">
        <p14:creationId xmlns:p14="http://schemas.microsoft.com/office/powerpoint/2010/main" val="9143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24544" y="345232"/>
            <a:ext cx="3600400" cy="1283568"/>
          </a:xfrm>
          <a:prstGeom prst="rect">
            <a:avLst/>
          </a:prstGeom>
        </p:spPr>
        <p:txBody>
          <a:bodyPr vert="horz" lIns="91440" tIns="45720" rIns="91440" bIns="45720" rtlCol="0">
            <a:noAutofit/>
          </a:bodyPr>
          <a:lstStyle/>
          <a:p>
            <a:pPr algn="ctr"/>
            <a:r>
              <a:rPr lang="en-US" sz="3400" b="1" dirty="0" smtClean="0">
                <a:latin typeface="Cambria" panose="02040503050406030204" pitchFamily="18" charset="0"/>
                <a:ea typeface="Cambria" panose="02040503050406030204" pitchFamily="18" charset="0"/>
              </a:rPr>
              <a:t>Introduction</a:t>
            </a:r>
          </a:p>
          <a:p>
            <a:pPr marL="342900" indent="-342900">
              <a:spcBef>
                <a:spcPct val="20000"/>
              </a:spcBef>
            </a:pPr>
            <a:r>
              <a:rPr lang="en-US" sz="3400" b="1" dirty="0" smtClean="0">
                <a:latin typeface="Cambria" pitchFamily="18" charset="0"/>
              </a:rPr>
              <a:t> </a:t>
            </a:r>
            <a:endParaRPr lang="en-US" sz="3400" dirty="0" smtClean="0">
              <a:latin typeface="Cambria" pitchFamily="18" charset="0"/>
            </a:endParaRPr>
          </a:p>
          <a:p>
            <a:pPr marL="342900" lvl="0" indent="-342900">
              <a:spcBef>
                <a:spcPct val="20000"/>
              </a:spcBef>
            </a:pPr>
            <a:endParaRPr kumimoji="0" lang="en-US" sz="3400" b="0" i="0" u="none" strike="noStrike" kern="1200" cap="none" spc="0" normalizeH="0" baseline="0" noProof="0" dirty="0">
              <a:ln>
                <a:noFill/>
              </a:ln>
              <a:solidFill>
                <a:schemeClr val="tx1"/>
              </a:solidFill>
              <a:effectLst/>
              <a:uLnTx/>
              <a:uFillTx/>
              <a:latin typeface="Cambria" pitchFamily="18" charset="0"/>
            </a:endParaRPr>
          </a:p>
        </p:txBody>
      </p:sp>
      <p:sp>
        <p:nvSpPr>
          <p:cNvPr id="10" name="Subtitle 2"/>
          <p:cNvSpPr txBox="1">
            <a:spLocks/>
          </p:cNvSpPr>
          <p:nvPr/>
        </p:nvSpPr>
        <p:spPr>
          <a:xfrm>
            <a:off x="533" y="1268760"/>
            <a:ext cx="6227651" cy="5184576"/>
          </a:xfrm>
          <a:prstGeom prst="rect">
            <a:avLst/>
          </a:prstGeom>
        </p:spPr>
        <p:txBody>
          <a:bodyPr vert="horz" lIns="91440" tIns="45720" rIns="91440" bIns="45720" rtlCol="0">
            <a:noAutofit/>
          </a:bodyPr>
          <a:lstStyle/>
          <a:p>
            <a:pPr marL="342900" lvl="0" indent="-342900" algn="ctr">
              <a:spcBef>
                <a:spcPct val="20000"/>
              </a:spcBef>
            </a:pPr>
            <a:endParaRPr lang="en-US" dirty="0" smtClean="0">
              <a:solidFill>
                <a:schemeClr val="bg1">
                  <a:lumMod val="75000"/>
                </a:schemeClr>
              </a:solidFill>
              <a:latin typeface="Cambria" pitchFamily="18" charset="0"/>
            </a:endParaRPr>
          </a:p>
          <a:p>
            <a:pPr algn="just">
              <a:buFont typeface="Wingdings" panose="05000000000000000000" pitchFamily="2" charset="2"/>
              <a:buChar char="Ø"/>
            </a:pPr>
            <a:r>
              <a:rPr lang="en-US" dirty="0">
                <a:latin typeface="Cambria" pitchFamily="18" charset="0"/>
                <a:cs typeface="Times New Roman" panose="02020603050405020304" pitchFamily="18" charset="0"/>
              </a:rPr>
              <a:t>Increased use of Sanitary napkins and </a:t>
            </a:r>
            <a:r>
              <a:rPr lang="en-US" dirty="0" smtClean="0">
                <a:latin typeface="Cambria" pitchFamily="18" charset="0"/>
                <a:cs typeface="Times New Roman" panose="02020603050405020304" pitchFamily="18" charset="0"/>
              </a:rPr>
              <a:t>diapers</a:t>
            </a:r>
          </a:p>
          <a:p>
            <a:pPr algn="just"/>
            <a:endParaRPr lang="en-US" dirty="0">
              <a:latin typeface="Cambria" pitchFamily="18" charset="0"/>
              <a:cs typeface="Times New Roman" panose="02020603050405020304" pitchFamily="18" charset="0"/>
            </a:endParaRPr>
          </a:p>
          <a:p>
            <a:pPr algn="just">
              <a:buFont typeface="Wingdings" panose="05000000000000000000" pitchFamily="2" charset="2"/>
              <a:buChar char="Ø"/>
            </a:pPr>
            <a:r>
              <a:rPr lang="en-US" dirty="0">
                <a:latin typeface="Cambria" pitchFamily="18" charset="0"/>
                <a:cs typeface="Times New Roman" panose="02020603050405020304" pitchFamily="18" charset="0"/>
              </a:rPr>
              <a:t>Known to cause urinary tract infection, rashes, vaginal infections and sometime toxic shock syndrome, making the user uncomfortable (</a:t>
            </a:r>
            <a:r>
              <a:rPr lang="en-US" dirty="0" err="1">
                <a:latin typeface="Cambria" pitchFamily="18" charset="0"/>
                <a:cs typeface="Times New Roman" panose="02020603050405020304" pitchFamily="18" charset="0"/>
              </a:rPr>
              <a:t>Tanasa</a:t>
            </a:r>
            <a:r>
              <a:rPr lang="en-US" dirty="0">
                <a:latin typeface="Cambria" pitchFamily="18" charset="0"/>
                <a:cs typeface="Times New Roman" panose="02020603050405020304" pitchFamily="18" charset="0"/>
              </a:rPr>
              <a:t> </a:t>
            </a:r>
            <a:r>
              <a:rPr lang="en-US" i="1" dirty="0">
                <a:latin typeface="Cambria" pitchFamily="18" charset="0"/>
                <a:cs typeface="Times New Roman" panose="02020603050405020304" pitchFamily="18" charset="0"/>
              </a:rPr>
              <a:t>et al</a:t>
            </a:r>
            <a:r>
              <a:rPr lang="en-US" dirty="0">
                <a:latin typeface="Cambria" pitchFamily="18" charset="0"/>
                <a:cs typeface="Times New Roman" panose="02020603050405020304" pitchFamily="18" charset="0"/>
              </a:rPr>
              <a:t>., 2023; </a:t>
            </a:r>
            <a:r>
              <a:rPr lang="en-US" dirty="0" err="1">
                <a:latin typeface="Cambria" pitchFamily="18" charset="0"/>
                <a:cs typeface="Times New Roman" panose="02020603050405020304" pitchFamily="18" charset="0"/>
              </a:rPr>
              <a:t>Guilherme</a:t>
            </a:r>
            <a:r>
              <a:rPr lang="en-US" dirty="0">
                <a:latin typeface="Cambria" pitchFamily="18" charset="0"/>
                <a:cs typeface="Times New Roman" panose="02020603050405020304" pitchFamily="18" charset="0"/>
              </a:rPr>
              <a:t> </a:t>
            </a:r>
            <a:r>
              <a:rPr lang="en-US" i="1" dirty="0">
                <a:latin typeface="Cambria" pitchFamily="18" charset="0"/>
                <a:cs typeface="Times New Roman" panose="02020603050405020304" pitchFamily="18" charset="0"/>
              </a:rPr>
              <a:t>et al., </a:t>
            </a:r>
            <a:r>
              <a:rPr lang="en-US" dirty="0">
                <a:latin typeface="Cambria" pitchFamily="18" charset="0"/>
                <a:cs typeface="Times New Roman" panose="02020603050405020304" pitchFamily="18" charset="0"/>
              </a:rPr>
              <a:t>2021</a:t>
            </a:r>
            <a:r>
              <a:rPr lang="en-US" dirty="0" smtClean="0">
                <a:latin typeface="Cambria" pitchFamily="18" charset="0"/>
                <a:cs typeface="Times New Roman" panose="02020603050405020304" pitchFamily="18" charset="0"/>
              </a:rPr>
              <a:t>).</a:t>
            </a:r>
          </a:p>
          <a:p>
            <a:pPr algn="just">
              <a:buFont typeface="Wingdings" panose="05000000000000000000" pitchFamily="2" charset="2"/>
              <a:buChar char="Ø"/>
            </a:pPr>
            <a:endParaRPr lang="en-US" dirty="0">
              <a:latin typeface="Cambria" pitchFamily="18" charset="0"/>
              <a:cs typeface="Times New Roman" panose="02020603050405020304" pitchFamily="18" charset="0"/>
            </a:endParaRPr>
          </a:p>
          <a:p>
            <a:pPr algn="just">
              <a:buFont typeface="Wingdings" panose="05000000000000000000" pitchFamily="2" charset="2"/>
              <a:buChar char="Ø"/>
            </a:pPr>
            <a:r>
              <a:rPr lang="en-US" dirty="0">
                <a:latin typeface="Cambria" pitchFamily="18" charset="0"/>
                <a:cs typeface="Times New Roman" panose="02020603050405020304" pitchFamily="18" charset="0"/>
              </a:rPr>
              <a:t>Due to warmth, moisture and accumulation of blood or excreta around the intimate area. </a:t>
            </a:r>
            <a:endParaRPr lang="en-US" dirty="0" smtClean="0">
              <a:latin typeface="Cambria" pitchFamily="18" charset="0"/>
              <a:cs typeface="Times New Roman" panose="02020603050405020304" pitchFamily="18" charset="0"/>
            </a:endParaRPr>
          </a:p>
          <a:p>
            <a:pPr algn="just">
              <a:buFont typeface="Wingdings" panose="05000000000000000000" pitchFamily="2" charset="2"/>
              <a:buChar char="Ø"/>
            </a:pPr>
            <a:endParaRPr lang="en-US" dirty="0">
              <a:latin typeface="Cambria" pitchFamily="18" charset="0"/>
              <a:cs typeface="Times New Roman" panose="02020603050405020304" pitchFamily="18" charset="0"/>
            </a:endParaRPr>
          </a:p>
          <a:p>
            <a:pPr algn="just">
              <a:buFont typeface="Wingdings" panose="05000000000000000000" pitchFamily="2" charset="2"/>
              <a:buChar char="Ø"/>
            </a:pPr>
            <a:r>
              <a:rPr lang="en-US" dirty="0">
                <a:latin typeface="Cambria" pitchFamily="18" charset="0"/>
                <a:cs typeface="Times New Roman" panose="02020603050405020304" pitchFamily="18" charset="0"/>
              </a:rPr>
              <a:t>Commercially available sanitary napkins and diapers lacks antimicrobial properties</a:t>
            </a:r>
            <a:r>
              <a:rPr lang="en-US" dirty="0" smtClean="0">
                <a:latin typeface="Cambria" pitchFamily="18" charset="0"/>
                <a:cs typeface="Times New Roman" panose="02020603050405020304" pitchFamily="18" charset="0"/>
              </a:rPr>
              <a:t>.</a:t>
            </a:r>
          </a:p>
          <a:p>
            <a:pPr algn="just">
              <a:buFont typeface="Wingdings" panose="05000000000000000000" pitchFamily="2" charset="2"/>
              <a:buChar char="Ø"/>
            </a:pPr>
            <a:endParaRPr lang="en-US" dirty="0">
              <a:latin typeface="Cambria" pitchFamily="18" charset="0"/>
              <a:cs typeface="Times New Roman" panose="02020603050405020304" pitchFamily="18" charset="0"/>
            </a:endParaRPr>
          </a:p>
          <a:p>
            <a:pPr algn="just">
              <a:buFont typeface="Wingdings" panose="05000000000000000000" pitchFamily="2" charset="2"/>
              <a:buChar char="Ø"/>
            </a:pPr>
            <a:r>
              <a:rPr lang="en-US" altLang="en-US" b="1" dirty="0">
                <a:solidFill>
                  <a:srgbClr val="FF0000"/>
                </a:solidFill>
                <a:latin typeface="Cambria" pitchFamily="18" charset="0"/>
                <a:cs typeface="Times New Roman" panose="02020603050405020304" pitchFamily="18" charset="0"/>
              </a:rPr>
              <a:t>Thus, to inhibit such microbial growth we aimed to make a metal based </a:t>
            </a:r>
            <a:r>
              <a:rPr lang="en-US" altLang="en-US" b="1" dirty="0" err="1">
                <a:solidFill>
                  <a:srgbClr val="FF0000"/>
                </a:solidFill>
                <a:latin typeface="Cambria" pitchFamily="18" charset="0"/>
                <a:cs typeface="Times New Roman" panose="02020603050405020304" pitchFamily="18" charset="0"/>
              </a:rPr>
              <a:t>nanocomposite</a:t>
            </a:r>
            <a:r>
              <a:rPr lang="en-US" altLang="en-US" b="1" dirty="0">
                <a:solidFill>
                  <a:srgbClr val="FF0000"/>
                </a:solidFill>
                <a:latin typeface="Cambria" pitchFamily="18" charset="0"/>
                <a:cs typeface="Times New Roman" panose="02020603050405020304" pitchFamily="18" charset="0"/>
              </a:rPr>
              <a:t> that can be incorporated into sanitary napkins and diapers for its antimicrobial activity ensuring enhanced hygiene and comfort along with environment sustainability by opting green synthesis method.</a:t>
            </a:r>
            <a:endParaRPr lang="en-US" b="1" dirty="0">
              <a:solidFill>
                <a:srgbClr val="FF0000"/>
              </a:solidFill>
              <a:latin typeface="Cambria" pitchFamily="18" charset="0"/>
              <a:cs typeface="Times New Roman" panose="02020603050405020304" pitchFamily="18" charset="0"/>
            </a:endParaRPr>
          </a:p>
          <a:p>
            <a:pPr marL="342900" lvl="0" indent="-342900" algn="ctr">
              <a:spcBef>
                <a:spcPct val="20000"/>
              </a:spcBef>
            </a:pPr>
            <a:endParaRPr lang="en-US" dirty="0" smtClean="0">
              <a:solidFill>
                <a:schemeClr val="bg1">
                  <a:lumMod val="75000"/>
                </a:schemeClr>
              </a:solidFill>
              <a:latin typeface="Cambria" pitchFamily="18" charset="0"/>
            </a:endParaRPr>
          </a:p>
        </p:txBody>
      </p:sp>
      <p:pic>
        <p:nvPicPr>
          <p:cNvPr id="4" name="Picture 3">
            <a:extLst>
              <a:ext uri="{FF2B5EF4-FFF2-40B4-BE49-F238E27FC236}">
                <a16:creationId xmlns:a16="http://schemas.microsoft.com/office/drawing/2014/main" xmlns="" id="{60C19582-FDFD-2AAD-2DD0-80F16AABD6BC}"/>
              </a:ext>
            </a:extLst>
          </p:cNvPr>
          <p:cNvPicPr>
            <a:picLocks noChangeAspect="1" noChangeArrowheads="1"/>
          </p:cNvPicPr>
          <p:nvPr/>
        </p:nvPicPr>
        <p:blipFill>
          <a:blip r:embed="rId2" cstate="print"/>
          <a:srcRect/>
          <a:stretch>
            <a:fillRect/>
          </a:stretch>
        </p:blipFill>
        <p:spPr bwMode="auto">
          <a:xfrm>
            <a:off x="6892778" y="4797152"/>
            <a:ext cx="2251222" cy="1656184"/>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E8D27786-8317-4D58-D621-59582D1C64C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35015" y="0"/>
            <a:ext cx="1408985" cy="1500514"/>
          </a:xfrm>
          <a:prstGeom prst="rect">
            <a:avLst/>
          </a:prstGeom>
        </p:spPr>
      </p:pic>
      <p:pic>
        <p:nvPicPr>
          <p:cNvPr id="6" name="Picture 3">
            <a:extLst>
              <a:ext uri="{FF2B5EF4-FFF2-40B4-BE49-F238E27FC236}">
                <a16:creationId xmlns:a16="http://schemas.microsoft.com/office/drawing/2014/main" xmlns="" id="{12234AF7-8C30-D142-CB40-F4A689F1606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6892778" y="3130735"/>
            <a:ext cx="2251222" cy="1666417"/>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5CE30589-0721-6226-2631-5FF6DA8758B1}"/>
              </a:ext>
            </a:extLst>
          </p:cNvPr>
          <p:cNvPicPr>
            <a:picLocks noChangeAspect="1" noChangeArrowheads="1"/>
          </p:cNvPicPr>
          <p:nvPr/>
        </p:nvPicPr>
        <p:blipFill rotWithShape="1">
          <a:blip r:embed="rId7" cstate="print"/>
          <a:srcRect l="57303"/>
          <a:stretch/>
        </p:blipFill>
        <p:spPr bwMode="auto">
          <a:xfrm>
            <a:off x="6223519" y="-1"/>
            <a:ext cx="1504173" cy="1530195"/>
          </a:xfrm>
          <a:prstGeom prst="rect">
            <a:avLst/>
          </a:prstGeom>
          <a:noFill/>
          <a:ln w="9525">
            <a:noFill/>
            <a:miter lim="800000"/>
            <a:headEnd/>
            <a:tailEnd/>
          </a:ln>
        </p:spPr>
      </p:pic>
      <p:pic>
        <p:nvPicPr>
          <p:cNvPr id="8" name="Picture 4">
            <a:extLst>
              <a:ext uri="{FF2B5EF4-FFF2-40B4-BE49-F238E27FC236}">
                <a16:creationId xmlns:a16="http://schemas.microsoft.com/office/drawing/2014/main" xmlns="" id="{2223CD1F-1C54-90A3-6154-7DD555E95B16}"/>
              </a:ext>
            </a:extLst>
          </p:cNvPr>
          <p:cNvPicPr>
            <a:picLocks noChangeAspect="1" noChangeArrowheads="1"/>
          </p:cNvPicPr>
          <p:nvPr/>
        </p:nvPicPr>
        <p:blipFill rotWithShape="1">
          <a:blip r:embed="rId8" cstate="print"/>
          <a:srcRect r="28567" b="10637"/>
          <a:stretch/>
        </p:blipFill>
        <p:spPr bwMode="auto">
          <a:xfrm>
            <a:off x="6892778" y="1530194"/>
            <a:ext cx="2251222" cy="1610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4365406-98D8-33F6-1769-7643A8727FEC}"/>
              </a:ext>
            </a:extLst>
          </p:cNvPr>
          <p:cNvSpPr txBox="1">
            <a:spLocks/>
          </p:cNvSpPr>
          <p:nvPr/>
        </p:nvSpPr>
        <p:spPr>
          <a:xfrm>
            <a:off x="35496" y="1580599"/>
            <a:ext cx="5976664" cy="1944216"/>
          </a:xfrm>
          <a:prstGeom prst="rect">
            <a:avLst/>
          </a:prstGeom>
          <a:solidFill>
            <a:schemeClr val="accent1">
              <a:lumMod val="40000"/>
              <a:lumOff val="60000"/>
              <a:alpha val="76000"/>
            </a:schemeClr>
          </a:solidFill>
        </p:spPr>
        <p:txBody>
          <a:bodyPr anchor="b">
            <a:noAutofit/>
          </a:bodyPr>
          <a:lstStyle>
            <a:lvl1pPr marL="215504" indent="-215504" algn="l" defTabSz="6858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sz="2100" kern="1200">
                <a:solidFill>
                  <a:schemeClr val="tx1"/>
                </a:solidFill>
                <a:latin typeface="+mn-lt"/>
                <a:ea typeface="+mn-ea"/>
                <a:cs typeface="+mn-cs"/>
              </a:defRPr>
            </a:lvl1pPr>
            <a:lvl2pPr marL="554831" indent="-211931" algn="l" defTabSz="6858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SzPct val="70000"/>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sz="1350" kern="1200">
                <a:solidFill>
                  <a:schemeClr val="tx1"/>
                </a:solidFill>
                <a:latin typeface="+mn-lt"/>
                <a:ea typeface="+mn-ea"/>
                <a:cs typeface="+mn-cs"/>
              </a:defRPr>
            </a:lvl9pPr>
          </a:lstStyle>
          <a:p>
            <a:pPr algn="just">
              <a:buFont typeface="Wingdings" panose="05000000000000000000" pitchFamily="2" charset="2"/>
              <a:buChar char="Ø"/>
            </a:pPr>
            <a:r>
              <a:rPr lang="en-US" sz="2400" dirty="0" smtClean="0">
                <a:latin typeface="Cambria" pitchFamily="18" charset="0"/>
                <a:cs typeface="Times New Roman" panose="02020603050405020304" pitchFamily="18" charset="0"/>
              </a:rPr>
              <a:t>The </a:t>
            </a:r>
            <a:r>
              <a:rPr lang="en-US" sz="2400" dirty="0">
                <a:latin typeface="Cambria" pitchFamily="18" charset="0"/>
                <a:cs typeface="Times New Roman" panose="02020603050405020304" pitchFamily="18" charset="0"/>
              </a:rPr>
              <a:t>project revolves around utilizing </a:t>
            </a:r>
            <a:r>
              <a:rPr lang="en-US" sz="2400" i="1" dirty="0">
                <a:latin typeface="Cambria" pitchFamily="18" charset="0"/>
                <a:cs typeface="Times New Roman" panose="02020603050405020304" pitchFamily="18" charset="0"/>
              </a:rPr>
              <a:t>Cassia fistula </a:t>
            </a:r>
            <a:r>
              <a:rPr lang="en-US" sz="2400" dirty="0">
                <a:latin typeface="Cambria" pitchFamily="18" charset="0"/>
                <a:cs typeface="Times New Roman" panose="02020603050405020304" pitchFamily="18" charset="0"/>
              </a:rPr>
              <a:t>[Golden shower tree] leaf extract </a:t>
            </a:r>
            <a:r>
              <a:rPr lang="en-US" sz="2400" dirty="0" smtClean="0">
                <a:latin typeface="Cambria" pitchFamily="18" charset="0"/>
                <a:cs typeface="Times New Roman" panose="02020603050405020304" pitchFamily="18" charset="0"/>
              </a:rPr>
              <a:t>for </a:t>
            </a:r>
            <a:r>
              <a:rPr lang="en-US" sz="2400" dirty="0">
                <a:latin typeface="Cambria" pitchFamily="18" charset="0"/>
                <a:cs typeface="Times New Roman" panose="02020603050405020304" pitchFamily="18" charset="0"/>
              </a:rPr>
              <a:t>green-synthesis of </a:t>
            </a:r>
            <a:r>
              <a:rPr lang="en-US" sz="2400" dirty="0" smtClean="0">
                <a:latin typeface="Cambria" pitchFamily="18" charset="0"/>
                <a:cs typeface="Times New Roman" panose="02020603050405020304" pitchFamily="18" charset="0"/>
              </a:rPr>
              <a:t>Selenium</a:t>
            </a:r>
            <a:r>
              <a:rPr lang="en-US" sz="2400" dirty="0">
                <a:latin typeface="Cambria" pitchFamily="18" charset="0"/>
                <a:cs typeface="Times New Roman" panose="02020603050405020304" pitchFamily="18" charset="0"/>
              </a:rPr>
              <a:t>, Silver and </a:t>
            </a:r>
            <a:r>
              <a:rPr lang="en-US" sz="2400" dirty="0" smtClean="0">
                <a:latin typeface="Cambria" pitchFamily="18" charset="0"/>
                <a:cs typeface="Times New Roman" panose="02020603050405020304" pitchFamily="18" charset="0"/>
              </a:rPr>
              <a:t>Copper </a:t>
            </a:r>
            <a:r>
              <a:rPr lang="en-US" sz="2400" dirty="0">
                <a:latin typeface="Cambria" pitchFamily="18" charset="0"/>
                <a:cs typeface="Times New Roman" panose="02020603050405020304" pitchFamily="18" charset="0"/>
              </a:rPr>
              <a:t>nanoparticles (</a:t>
            </a:r>
            <a:r>
              <a:rPr lang="en-US" sz="2400" dirty="0" err="1">
                <a:latin typeface="Cambria" pitchFamily="18" charset="0"/>
                <a:cs typeface="Times New Roman" panose="02020603050405020304" pitchFamily="18" charset="0"/>
              </a:rPr>
              <a:t>Remya</a:t>
            </a:r>
            <a:r>
              <a:rPr lang="en-US" sz="2400" dirty="0">
                <a:latin typeface="Cambria" pitchFamily="18" charset="0"/>
                <a:cs typeface="Times New Roman" panose="02020603050405020304" pitchFamily="18" charset="0"/>
              </a:rPr>
              <a:t> </a:t>
            </a:r>
            <a:r>
              <a:rPr lang="en-US" sz="2400" i="1" dirty="0">
                <a:latin typeface="Cambria" pitchFamily="18" charset="0"/>
                <a:cs typeface="Times New Roman" panose="02020603050405020304" pitchFamily="18" charset="0"/>
              </a:rPr>
              <a:t>et al</a:t>
            </a:r>
            <a:r>
              <a:rPr lang="en-US" sz="2400" dirty="0">
                <a:latin typeface="Cambria" pitchFamily="18" charset="0"/>
                <a:cs typeface="Times New Roman" panose="02020603050405020304" pitchFamily="18" charset="0"/>
              </a:rPr>
              <a:t>., 2015</a:t>
            </a:r>
            <a:r>
              <a:rPr lang="en-US" sz="2400" dirty="0" smtClean="0">
                <a:latin typeface="Cambria" pitchFamily="18" charset="0"/>
                <a:cs typeface="Times New Roman" panose="02020603050405020304" pitchFamily="18" charset="0"/>
              </a:rPr>
              <a:t>) and a composite of them.</a:t>
            </a:r>
            <a:endParaRPr lang="en-US" sz="2400" dirty="0">
              <a:latin typeface="Cambria" pitchFamily="18" charset="0"/>
              <a:cs typeface="Times New Roman" panose="02020603050405020304" pitchFamily="18" charset="0"/>
            </a:endParaRPr>
          </a:p>
        </p:txBody>
      </p:sp>
      <p:sp>
        <p:nvSpPr>
          <p:cNvPr id="6" name="Rectangle 5"/>
          <p:cNvSpPr/>
          <p:nvPr/>
        </p:nvSpPr>
        <p:spPr>
          <a:xfrm>
            <a:off x="41505" y="3596823"/>
            <a:ext cx="5970655" cy="1200329"/>
          </a:xfrm>
          <a:prstGeom prst="rect">
            <a:avLst/>
          </a:prstGeom>
          <a:solidFill>
            <a:schemeClr val="accent1">
              <a:lumMod val="60000"/>
              <a:lumOff val="40000"/>
              <a:alpha val="81000"/>
            </a:schemeClr>
          </a:solidFill>
        </p:spPr>
        <p:txBody>
          <a:bodyPr wrap="square">
            <a:spAutoFit/>
          </a:bodyPr>
          <a:lstStyle/>
          <a:p>
            <a:pPr algn="just">
              <a:buFont typeface="Wingdings" panose="05000000000000000000" pitchFamily="2" charset="2"/>
              <a:buChar char="Ø"/>
            </a:pPr>
            <a:r>
              <a:rPr lang="en-US" sz="2400" dirty="0">
                <a:latin typeface="Cambria" pitchFamily="18" charset="0"/>
                <a:cs typeface="Times New Roman" panose="02020603050405020304" pitchFamily="18" charset="0"/>
              </a:rPr>
              <a:t>The innovative aspect </a:t>
            </a:r>
            <a:r>
              <a:rPr lang="en-US" sz="2400" dirty="0" smtClean="0">
                <a:latin typeface="Cambria" pitchFamily="18" charset="0"/>
                <a:cs typeface="Times New Roman" panose="02020603050405020304" pitchFamily="18" charset="0"/>
              </a:rPr>
              <a:t>approach </a:t>
            </a:r>
            <a:r>
              <a:rPr lang="en-US" sz="2400" dirty="0">
                <a:latin typeface="Cambria" pitchFamily="18" charset="0"/>
                <a:cs typeface="Times New Roman" panose="02020603050405020304" pitchFamily="18" charset="0"/>
              </a:rPr>
              <a:t>lies in the use of </a:t>
            </a:r>
            <a:r>
              <a:rPr lang="en-US" sz="2400" dirty="0" smtClean="0">
                <a:latin typeface="Cambria" pitchFamily="18" charset="0"/>
                <a:cs typeface="Times New Roman" panose="02020603050405020304" pitchFamily="18" charset="0"/>
              </a:rPr>
              <a:t>Se-Ag-Cu </a:t>
            </a:r>
            <a:r>
              <a:rPr lang="en-US" sz="2400" dirty="0" err="1">
                <a:latin typeface="Cambria" pitchFamily="18" charset="0"/>
                <a:cs typeface="Times New Roman" panose="02020603050405020304" pitchFamily="18" charset="0"/>
              </a:rPr>
              <a:t>nanocomposite</a:t>
            </a:r>
            <a:r>
              <a:rPr lang="en-US" sz="2400" dirty="0">
                <a:latin typeface="Cambria" pitchFamily="18" charset="0"/>
                <a:cs typeface="Times New Roman" panose="02020603050405020304" pitchFamily="18" charset="0"/>
              </a:rPr>
              <a:t> for </a:t>
            </a:r>
            <a:r>
              <a:rPr lang="en-US" sz="2400" dirty="0" smtClean="0">
                <a:latin typeface="Cambria" pitchFamily="18" charset="0"/>
                <a:cs typeface="Times New Roman" panose="02020603050405020304" pitchFamily="18" charset="0"/>
              </a:rPr>
              <a:t>benefits </a:t>
            </a:r>
            <a:r>
              <a:rPr lang="en-US" sz="2400" dirty="0">
                <a:latin typeface="Cambria" pitchFamily="18" charset="0"/>
                <a:cs typeface="Times New Roman" panose="02020603050405020304" pitchFamily="18" charset="0"/>
              </a:rPr>
              <a:t>of synergistic </a:t>
            </a:r>
            <a:r>
              <a:rPr lang="en-US" sz="2400" dirty="0" smtClean="0">
                <a:latin typeface="Cambria" pitchFamily="18" charset="0"/>
                <a:cs typeface="Times New Roman" panose="02020603050405020304" pitchFamily="18" charset="0"/>
              </a:rPr>
              <a:t>antimicrobial</a:t>
            </a:r>
            <a:endParaRPr lang="en-US" sz="2400" dirty="0">
              <a:latin typeface="Cambria"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xmlns="" id="{6B505E1C-C526-8259-F3E6-D4CB6F25B7F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65" b="1922"/>
          <a:stretch/>
        </p:blipFill>
        <p:spPr>
          <a:xfrm>
            <a:off x="6084168" y="2241097"/>
            <a:ext cx="2952328" cy="3348143"/>
          </a:xfrm>
          <a:prstGeom prst="rect">
            <a:avLst/>
          </a:prstGeom>
          <a:ln>
            <a:noFill/>
          </a:ln>
        </p:spPr>
      </p:pic>
      <p:sp>
        <p:nvSpPr>
          <p:cNvPr id="8" name="Subtitle 2"/>
          <p:cNvSpPr txBox="1">
            <a:spLocks/>
          </p:cNvSpPr>
          <p:nvPr/>
        </p:nvSpPr>
        <p:spPr>
          <a:xfrm>
            <a:off x="-324544" y="308848"/>
            <a:ext cx="3618452" cy="1247944"/>
          </a:xfrm>
          <a:prstGeom prst="rect">
            <a:avLst/>
          </a:prstGeom>
        </p:spPr>
        <p:txBody>
          <a:bodyPr vert="horz" lIns="91440" tIns="45720" rIns="91440" bIns="45720" rtlCol="0">
            <a:noAutofit/>
          </a:bodyPr>
          <a:lstStyle/>
          <a:p>
            <a:pPr algn="ctr"/>
            <a:r>
              <a:rPr lang="en-US" sz="3400" b="1" dirty="0" smtClean="0">
                <a:latin typeface="Cambria" panose="02040503050406030204" pitchFamily="18" charset="0"/>
                <a:ea typeface="Cambria" panose="02040503050406030204" pitchFamily="18" charset="0"/>
              </a:rPr>
              <a:t>Introduction</a:t>
            </a:r>
          </a:p>
          <a:p>
            <a:pPr algn="r"/>
            <a:r>
              <a:rPr lang="en-US" sz="3400" b="1" dirty="0" smtClean="0">
                <a:latin typeface="Cambria" panose="02040503050406030204" pitchFamily="18" charset="0"/>
                <a:ea typeface="Cambria" panose="02040503050406030204" pitchFamily="18" charset="0"/>
              </a:rPr>
              <a:t>Continued</a:t>
            </a:r>
            <a:endParaRPr lang="en-US" sz="3400" b="1" dirty="0">
              <a:latin typeface="Cambria" panose="02040503050406030204" pitchFamily="18" charset="0"/>
              <a:ea typeface="Cambria" panose="02040503050406030204" pitchFamily="18" charset="0"/>
            </a:endParaRPr>
          </a:p>
          <a:p>
            <a:pPr marL="342900" indent="-342900">
              <a:spcBef>
                <a:spcPct val="20000"/>
              </a:spcBef>
            </a:pPr>
            <a:r>
              <a:rPr lang="en-US" sz="3400" b="1" dirty="0" smtClean="0">
                <a:latin typeface="Cambria" pitchFamily="18" charset="0"/>
                <a:ea typeface="Cambria" panose="02040503050406030204" pitchFamily="18" charset="0"/>
              </a:rPr>
              <a:t> </a:t>
            </a:r>
            <a:endParaRPr lang="en-US" sz="3400" dirty="0" smtClean="0">
              <a:latin typeface="Cambria" pitchFamily="18" charset="0"/>
              <a:ea typeface="Cambria" panose="02040503050406030204" pitchFamily="18" charset="0"/>
            </a:endParaRPr>
          </a:p>
          <a:p>
            <a:pPr marL="342900" lvl="0" indent="-342900">
              <a:spcBef>
                <a:spcPct val="20000"/>
              </a:spcBef>
            </a:pPr>
            <a:endParaRPr kumimoji="0" lang="en-US" sz="3400" b="0" i="0" u="none" strike="noStrike" kern="1200" cap="none" spc="0" normalizeH="0" baseline="0" noProof="0" dirty="0">
              <a:ln>
                <a:noFill/>
              </a:ln>
              <a:solidFill>
                <a:schemeClr val="tx1"/>
              </a:solidFill>
              <a:effectLst/>
              <a:uLnTx/>
              <a:uFillTx/>
              <a:latin typeface="Cambria"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4C01190A-FB30-1700-169E-4735AD30D8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 t="407" r="50997" b="1"/>
          <a:stretch/>
        </p:blipFill>
        <p:spPr>
          <a:xfrm rot="5400000">
            <a:off x="1917293" y="4643719"/>
            <a:ext cx="1853201" cy="2448100"/>
          </a:xfrm>
          <a:prstGeom prst="rect">
            <a:avLst/>
          </a:prstGeom>
          <a:solidFill>
            <a:schemeClr val="tx1"/>
          </a:solidFill>
          <a:ln w="38100">
            <a:solidFill>
              <a:schemeClr val="tx1"/>
            </a:solidFill>
          </a:ln>
        </p:spPr>
      </p:pic>
    </p:spTree>
    <p:extLst>
      <p:ext uri="{BB962C8B-B14F-4D97-AF65-F5344CB8AC3E}">
        <p14:creationId xmlns:p14="http://schemas.microsoft.com/office/powerpoint/2010/main" val="1465445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32656"/>
            <a:ext cx="2129109" cy="584775"/>
          </a:xfrm>
          <a:prstGeom prst="rect">
            <a:avLst/>
          </a:prstGeom>
        </p:spPr>
        <p:txBody>
          <a:bodyPr wrap="none">
            <a:spAutoFit/>
          </a:bodyPr>
          <a:lstStyle/>
          <a:p>
            <a:r>
              <a:rPr lang="en-US" sz="3200" b="1" dirty="0" smtClean="0">
                <a:latin typeface="Cambria" pitchFamily="18" charset="0"/>
              </a:rPr>
              <a:t>Objectives</a:t>
            </a:r>
            <a:endParaRPr lang="en-IN" sz="3200" b="1" dirty="0">
              <a:latin typeface="Cambria" pitchFamily="18" charset="0"/>
            </a:endParaRPr>
          </a:p>
        </p:txBody>
      </p:sp>
      <p:sp>
        <p:nvSpPr>
          <p:cNvPr id="5" name="Content Placeholder 13"/>
          <p:cNvSpPr>
            <a:spLocks noGrp="1"/>
          </p:cNvSpPr>
          <p:nvPr>
            <p:ph idx="1"/>
          </p:nvPr>
        </p:nvSpPr>
        <p:spPr>
          <a:xfrm>
            <a:off x="251520" y="1556792"/>
            <a:ext cx="8728707" cy="4711444"/>
          </a:xfrm>
          <a:solidFill>
            <a:schemeClr val="bg2">
              <a:alpha val="58000"/>
            </a:schemeClr>
          </a:solidFill>
        </p:spPr>
        <p:txBody>
          <a:bodyPr>
            <a:noAutofit/>
          </a:bodyPr>
          <a:lstStyle/>
          <a:p>
            <a:pPr marL="705104" indent="-457200" algn="just" eaLnBrk="1" fontAlgn="auto" hangingPunct="1">
              <a:lnSpc>
                <a:spcPts val="2064"/>
              </a:lnSpc>
              <a:spcBef>
                <a:spcPts val="0"/>
              </a:spcBef>
              <a:spcAft>
                <a:spcPts val="0"/>
              </a:spcAft>
              <a:buFont typeface="+mj-lt"/>
              <a:buAutoNum type="arabicPeriod"/>
              <a:defRPr/>
            </a:pPr>
            <a:r>
              <a:rPr lang="en-US" sz="2400" b="1" i="1" dirty="0">
                <a:solidFill>
                  <a:schemeClr val="accent1">
                    <a:lumMod val="75000"/>
                  </a:schemeClr>
                </a:solidFill>
                <a:latin typeface="Cambria" pitchFamily="18" charset="0"/>
              </a:rPr>
              <a:t>Cassia fistula</a:t>
            </a:r>
            <a:r>
              <a:rPr lang="en-US" sz="2400" b="1" dirty="0">
                <a:solidFill>
                  <a:schemeClr val="accent1">
                    <a:lumMod val="75000"/>
                  </a:schemeClr>
                </a:solidFill>
                <a:latin typeface="Cambria" pitchFamily="18" charset="0"/>
              </a:rPr>
              <a:t> leaf extract preparation</a:t>
            </a:r>
          </a:p>
          <a:p>
            <a:pPr marL="705104" indent="-457200" algn="just" eaLnBrk="1" fontAlgn="auto" hangingPunct="1">
              <a:lnSpc>
                <a:spcPts val="2064"/>
              </a:lnSpc>
              <a:spcBef>
                <a:spcPts val="0"/>
              </a:spcBef>
              <a:spcAft>
                <a:spcPts val="0"/>
              </a:spcAft>
              <a:buFont typeface="+mj-lt"/>
              <a:buAutoNum type="arabicPeriod"/>
              <a:defRPr/>
            </a:pPr>
            <a:endParaRPr lang="en-US" sz="2400" dirty="0">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r>
              <a:rPr lang="en-US" sz="2400" b="1" dirty="0">
                <a:solidFill>
                  <a:schemeClr val="accent1">
                    <a:lumMod val="50000"/>
                  </a:schemeClr>
                </a:solidFill>
                <a:latin typeface="Cambria" pitchFamily="18" charset="0"/>
              </a:rPr>
              <a:t>Synthesis of selenium, silver and copper nanoparticles using leaf </a:t>
            </a:r>
            <a:r>
              <a:rPr lang="en-US" sz="2400" b="1" dirty="0" smtClean="0">
                <a:solidFill>
                  <a:schemeClr val="accent1">
                    <a:lumMod val="50000"/>
                  </a:schemeClr>
                </a:solidFill>
                <a:latin typeface="Cambria" pitchFamily="18" charset="0"/>
              </a:rPr>
              <a:t>extract</a:t>
            </a:r>
            <a:endParaRPr lang="en-US" sz="2400" b="1" dirty="0">
              <a:solidFill>
                <a:schemeClr val="accent1">
                  <a:lumMod val="50000"/>
                </a:schemeClr>
              </a:solidFill>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endParaRPr lang="en-US" sz="2400" dirty="0">
              <a:latin typeface="Cambria" pitchFamily="18" charset="0"/>
            </a:endParaRPr>
          </a:p>
          <a:p>
            <a:pPr marL="705104" indent="-457200" algn="just">
              <a:lnSpc>
                <a:spcPts val="2064"/>
              </a:lnSpc>
              <a:spcBef>
                <a:spcPts val="0"/>
              </a:spcBef>
              <a:buFont typeface="+mj-lt"/>
              <a:buAutoNum type="arabicPeriod"/>
              <a:defRPr/>
            </a:pPr>
            <a:r>
              <a:rPr lang="en-US" sz="2400" b="1" dirty="0">
                <a:solidFill>
                  <a:schemeClr val="accent1">
                    <a:lumMod val="75000"/>
                  </a:schemeClr>
                </a:solidFill>
                <a:latin typeface="Cambria" pitchFamily="18" charset="0"/>
              </a:rPr>
              <a:t>Characterization of </a:t>
            </a:r>
            <a:r>
              <a:rPr lang="en-US" sz="2400" b="1" dirty="0" smtClean="0">
                <a:solidFill>
                  <a:schemeClr val="accent1">
                    <a:lumMod val="75000"/>
                  </a:schemeClr>
                </a:solidFill>
                <a:latin typeface="Cambria" pitchFamily="18" charset="0"/>
              </a:rPr>
              <a:t>nanoparticles</a:t>
            </a:r>
          </a:p>
          <a:p>
            <a:pPr marL="705104" indent="-457200" algn="just">
              <a:lnSpc>
                <a:spcPts val="2064"/>
              </a:lnSpc>
              <a:spcBef>
                <a:spcPts val="0"/>
              </a:spcBef>
              <a:buFont typeface="+mj-lt"/>
              <a:buAutoNum type="arabicPeriod"/>
              <a:defRPr/>
            </a:pPr>
            <a:endParaRPr lang="en-US" sz="2400" dirty="0">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r>
              <a:rPr lang="en-US" sz="2400" b="1" dirty="0">
                <a:solidFill>
                  <a:schemeClr val="accent1">
                    <a:lumMod val="50000"/>
                  </a:schemeClr>
                </a:solidFill>
                <a:latin typeface="Cambria" pitchFamily="18" charset="0"/>
              </a:rPr>
              <a:t>Antimicrobial assay of </a:t>
            </a:r>
            <a:r>
              <a:rPr lang="en-US" sz="2400" b="1" dirty="0" smtClean="0">
                <a:solidFill>
                  <a:schemeClr val="accent1">
                    <a:lumMod val="50000"/>
                  </a:schemeClr>
                </a:solidFill>
                <a:latin typeface="Cambria" pitchFamily="18" charset="0"/>
              </a:rPr>
              <a:t>nanoparticles</a:t>
            </a:r>
            <a:endParaRPr lang="en-US" sz="2400" b="1" dirty="0">
              <a:solidFill>
                <a:schemeClr val="accent1">
                  <a:lumMod val="50000"/>
                </a:schemeClr>
              </a:solidFill>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endParaRPr lang="en-US" sz="2400" b="1" dirty="0">
              <a:solidFill>
                <a:schemeClr val="accent1">
                  <a:lumMod val="50000"/>
                </a:schemeClr>
              </a:solidFill>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r>
              <a:rPr lang="en-US" sz="2400" b="1" dirty="0" smtClean="0">
                <a:solidFill>
                  <a:schemeClr val="accent1">
                    <a:lumMod val="75000"/>
                  </a:schemeClr>
                </a:solidFill>
                <a:latin typeface="Cambria" pitchFamily="18" charset="0"/>
              </a:rPr>
              <a:t>Synthesis </a:t>
            </a:r>
            <a:r>
              <a:rPr lang="en-US" sz="2400" b="1" dirty="0">
                <a:solidFill>
                  <a:schemeClr val="accent1">
                    <a:lumMod val="75000"/>
                  </a:schemeClr>
                </a:solidFill>
                <a:latin typeface="Cambria" pitchFamily="18" charset="0"/>
              </a:rPr>
              <a:t>of nanocomposite and its antimicrobial </a:t>
            </a:r>
            <a:r>
              <a:rPr lang="en-US" sz="2400" b="1" dirty="0" smtClean="0">
                <a:solidFill>
                  <a:schemeClr val="accent1">
                    <a:lumMod val="75000"/>
                  </a:schemeClr>
                </a:solidFill>
                <a:latin typeface="Cambria" pitchFamily="18" charset="0"/>
              </a:rPr>
              <a:t>assay</a:t>
            </a:r>
          </a:p>
          <a:p>
            <a:pPr marL="705104" indent="-457200" algn="just" eaLnBrk="1" fontAlgn="auto" hangingPunct="1">
              <a:lnSpc>
                <a:spcPts val="2064"/>
              </a:lnSpc>
              <a:spcBef>
                <a:spcPts val="0"/>
              </a:spcBef>
              <a:spcAft>
                <a:spcPts val="0"/>
              </a:spcAft>
              <a:buFont typeface="+mj-lt"/>
              <a:buAutoNum type="arabicPeriod"/>
              <a:defRPr/>
            </a:pPr>
            <a:endParaRPr lang="en-US" sz="2400" b="1" dirty="0">
              <a:solidFill>
                <a:schemeClr val="accent1">
                  <a:lumMod val="75000"/>
                </a:schemeClr>
              </a:solidFill>
              <a:latin typeface="Cambria" pitchFamily="18" charset="0"/>
            </a:endParaRPr>
          </a:p>
          <a:p>
            <a:pPr marL="705104" indent="-457200" algn="just" eaLnBrk="1" fontAlgn="auto" hangingPunct="1">
              <a:lnSpc>
                <a:spcPts val="2064"/>
              </a:lnSpc>
              <a:spcBef>
                <a:spcPts val="0"/>
              </a:spcBef>
              <a:spcAft>
                <a:spcPts val="0"/>
              </a:spcAft>
              <a:buFont typeface="+mj-lt"/>
              <a:buAutoNum type="arabicPeriod"/>
              <a:defRPr/>
            </a:pPr>
            <a:r>
              <a:rPr lang="en-US" sz="2400" b="1" dirty="0">
                <a:solidFill>
                  <a:schemeClr val="accent1">
                    <a:lumMod val="50000"/>
                  </a:schemeClr>
                </a:solidFill>
                <a:latin typeface="Cambria" pitchFamily="18" charset="0"/>
              </a:rPr>
              <a:t>Incorporation of nanocomposite on cellulose matrix used in sanitary napkins and diapers and its antimicrobial </a:t>
            </a:r>
            <a:r>
              <a:rPr lang="en-US" sz="2400" b="1" dirty="0" smtClean="0">
                <a:solidFill>
                  <a:schemeClr val="accent1">
                    <a:lumMod val="50000"/>
                  </a:schemeClr>
                </a:solidFill>
                <a:latin typeface="Cambria" pitchFamily="18" charset="0"/>
              </a:rPr>
              <a:t>assay</a:t>
            </a:r>
            <a:endParaRPr lang="en-US" sz="2400" b="1" dirty="0">
              <a:solidFill>
                <a:schemeClr val="accent1">
                  <a:lumMod val="50000"/>
                </a:schemeClr>
              </a:solidFill>
              <a:latin typeface="Cambria" pitchFamily="18" charset="0"/>
            </a:endParaRPr>
          </a:p>
        </p:txBody>
      </p:sp>
    </p:spTree>
    <p:extLst>
      <p:ext uri="{BB962C8B-B14F-4D97-AF65-F5344CB8AC3E}">
        <p14:creationId xmlns:p14="http://schemas.microsoft.com/office/powerpoint/2010/main" val="9085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725" y="319881"/>
            <a:ext cx="2799164" cy="615553"/>
          </a:xfrm>
          <a:prstGeom prst="rect">
            <a:avLst/>
          </a:prstGeom>
        </p:spPr>
        <p:txBody>
          <a:bodyPr wrap="none">
            <a:spAutoFit/>
          </a:bodyPr>
          <a:lstStyle/>
          <a:p>
            <a:r>
              <a:rPr lang="en-US" sz="3400" b="1" dirty="0" smtClean="0">
                <a:latin typeface="Cambria" pitchFamily="18" charset="0"/>
              </a:rPr>
              <a:t>Methodology</a:t>
            </a:r>
            <a:endParaRPr lang="en-IN" sz="3400" b="1" dirty="0">
              <a:latin typeface="Cambria" pitchFamily="18" charset="0"/>
            </a:endParaRPr>
          </a:p>
        </p:txBody>
      </p:sp>
      <p:sp>
        <p:nvSpPr>
          <p:cNvPr id="5" name="TextBox 4">
            <a:extLst>
              <a:ext uri="{FF2B5EF4-FFF2-40B4-BE49-F238E27FC236}">
                <a16:creationId xmlns:a16="http://schemas.microsoft.com/office/drawing/2014/main" xmlns="" id="{7CAE00E6-7255-10F9-50AD-0BE05DC4B48D}"/>
              </a:ext>
            </a:extLst>
          </p:cNvPr>
          <p:cNvSpPr txBox="1"/>
          <p:nvPr/>
        </p:nvSpPr>
        <p:spPr>
          <a:xfrm>
            <a:off x="141726" y="980728"/>
            <a:ext cx="7310594" cy="769441"/>
          </a:xfrm>
          <a:prstGeom prst="rect">
            <a:avLst/>
          </a:prstGeom>
          <a:solidFill>
            <a:srgbClr val="F8E2ED"/>
          </a:solidFill>
          <a:ln>
            <a:solidFill>
              <a:schemeClr val="bg1"/>
            </a:solidFill>
          </a:ln>
        </p:spPr>
        <p:txBody>
          <a:bodyPr wrap="square">
            <a:spAutoFit/>
          </a:bodyPr>
          <a:lstStyle/>
          <a:p>
            <a:pPr algn="just"/>
            <a:r>
              <a:rPr lang="en-US" sz="2200" b="1" i="1" dirty="0">
                <a:solidFill>
                  <a:schemeClr val="accent1">
                    <a:lumMod val="75000"/>
                  </a:schemeClr>
                </a:solidFill>
              </a:rPr>
              <a:t>Cassia fistula </a:t>
            </a:r>
            <a:r>
              <a:rPr lang="en-US" sz="2200" b="1" dirty="0">
                <a:solidFill>
                  <a:schemeClr val="accent1">
                    <a:lumMod val="75000"/>
                  </a:schemeClr>
                </a:solidFill>
              </a:rPr>
              <a:t>Leaf extract preparation by decoction </a:t>
            </a:r>
            <a:r>
              <a:rPr lang="en-US" sz="2200" b="1" dirty="0" smtClean="0">
                <a:solidFill>
                  <a:schemeClr val="accent1">
                    <a:lumMod val="75000"/>
                  </a:schemeClr>
                </a:solidFill>
              </a:rPr>
              <a:t>method and </a:t>
            </a:r>
            <a:r>
              <a:rPr lang="en-US" sz="2200" b="1" dirty="0" err="1" smtClean="0">
                <a:solidFill>
                  <a:schemeClr val="accent1">
                    <a:lumMod val="75000"/>
                  </a:schemeClr>
                </a:solidFill>
              </a:rPr>
              <a:t>Soxhlet</a:t>
            </a:r>
            <a:r>
              <a:rPr lang="en-US" sz="2200" b="1" dirty="0" smtClean="0">
                <a:solidFill>
                  <a:schemeClr val="accent1">
                    <a:lumMod val="75000"/>
                  </a:schemeClr>
                </a:solidFill>
              </a:rPr>
              <a:t> extraction method (</a:t>
            </a:r>
            <a:r>
              <a:rPr lang="en-IN" sz="2200" b="1" dirty="0" err="1" smtClean="0">
                <a:solidFill>
                  <a:schemeClr val="accent1">
                    <a:lumMod val="75000"/>
                  </a:schemeClr>
                </a:solidFill>
              </a:rPr>
              <a:t>Alagesan</a:t>
            </a:r>
            <a:r>
              <a:rPr lang="en-IN" sz="2200" b="1" dirty="0" smtClean="0">
                <a:solidFill>
                  <a:schemeClr val="accent1">
                    <a:lumMod val="75000"/>
                  </a:schemeClr>
                </a:solidFill>
              </a:rPr>
              <a:t> </a:t>
            </a:r>
            <a:r>
              <a:rPr lang="en-IN" sz="2200" b="1" dirty="0">
                <a:solidFill>
                  <a:schemeClr val="accent1">
                    <a:lumMod val="75000"/>
                  </a:schemeClr>
                </a:solidFill>
              </a:rPr>
              <a:t>&amp; </a:t>
            </a:r>
            <a:r>
              <a:rPr lang="en-IN" sz="2200" b="1" dirty="0" err="1" smtClean="0">
                <a:solidFill>
                  <a:schemeClr val="accent1">
                    <a:lumMod val="75000"/>
                  </a:schemeClr>
                </a:solidFill>
              </a:rPr>
              <a:t>Venugopal</a:t>
            </a:r>
            <a:r>
              <a:rPr lang="en-IN" sz="2200" b="1" dirty="0" smtClean="0">
                <a:solidFill>
                  <a:schemeClr val="accent1">
                    <a:lumMod val="75000"/>
                  </a:schemeClr>
                </a:solidFill>
              </a:rPr>
              <a:t>, 2018) </a:t>
            </a:r>
            <a:endParaRPr lang="en-US" sz="2200" b="1" dirty="0">
              <a:solidFill>
                <a:schemeClr val="accent1">
                  <a:lumMod val="75000"/>
                </a:schemeClr>
              </a:solidFill>
            </a:endParaRPr>
          </a:p>
        </p:txBody>
      </p:sp>
      <p:sp>
        <p:nvSpPr>
          <p:cNvPr id="6" name="Rectangle 5"/>
          <p:cNvSpPr/>
          <p:nvPr/>
        </p:nvSpPr>
        <p:spPr>
          <a:xfrm>
            <a:off x="141726" y="1772816"/>
            <a:ext cx="7742642" cy="769441"/>
          </a:xfrm>
          <a:prstGeom prst="rect">
            <a:avLst/>
          </a:prstGeom>
          <a:solidFill>
            <a:srgbClr val="F8E2ED"/>
          </a:solidFill>
          <a:ln>
            <a:solidFill>
              <a:schemeClr val="bg1"/>
            </a:solidFill>
          </a:ln>
        </p:spPr>
        <p:txBody>
          <a:bodyPr wrap="square">
            <a:spAutoFit/>
          </a:bodyPr>
          <a:lstStyle/>
          <a:p>
            <a:pPr algn="just"/>
            <a:r>
              <a:rPr lang="en-IN" sz="2200" b="1" dirty="0">
                <a:solidFill>
                  <a:schemeClr val="accent1">
                    <a:lumMod val="75000"/>
                  </a:schemeClr>
                </a:solidFill>
              </a:rPr>
              <a:t>Green synthesis of selenium nanoparticles using leaf extract of </a:t>
            </a:r>
            <a:r>
              <a:rPr lang="en-IN" sz="2200" b="1" i="1" dirty="0">
                <a:solidFill>
                  <a:schemeClr val="accent1">
                    <a:lumMod val="75000"/>
                  </a:schemeClr>
                </a:solidFill>
              </a:rPr>
              <a:t>Cassia fistula </a:t>
            </a:r>
            <a:r>
              <a:rPr lang="en-IN" sz="2200" b="1" dirty="0">
                <a:solidFill>
                  <a:schemeClr val="accent1">
                    <a:lumMod val="75000"/>
                  </a:schemeClr>
                </a:solidFill>
              </a:rPr>
              <a:t>(</a:t>
            </a:r>
            <a:r>
              <a:rPr lang="en-IN" sz="2200" b="1" dirty="0" err="1">
                <a:solidFill>
                  <a:schemeClr val="accent1">
                    <a:lumMod val="75000"/>
                  </a:schemeClr>
                </a:solidFill>
              </a:rPr>
              <a:t>Gunti</a:t>
            </a:r>
            <a:r>
              <a:rPr lang="en-IN" sz="2200" b="1" dirty="0">
                <a:solidFill>
                  <a:schemeClr val="accent1">
                    <a:lumMod val="75000"/>
                  </a:schemeClr>
                </a:solidFill>
              </a:rPr>
              <a:t> et al., 2019)</a:t>
            </a:r>
          </a:p>
        </p:txBody>
      </p:sp>
      <p:sp>
        <p:nvSpPr>
          <p:cNvPr id="7" name="Rectangle 6"/>
          <p:cNvSpPr/>
          <p:nvPr/>
        </p:nvSpPr>
        <p:spPr>
          <a:xfrm>
            <a:off x="141726" y="2564904"/>
            <a:ext cx="8318706" cy="769441"/>
          </a:xfrm>
          <a:prstGeom prst="rect">
            <a:avLst/>
          </a:prstGeom>
          <a:solidFill>
            <a:srgbClr val="F8E2ED"/>
          </a:solidFill>
          <a:ln>
            <a:solidFill>
              <a:schemeClr val="bg1"/>
            </a:solidFill>
          </a:ln>
        </p:spPr>
        <p:txBody>
          <a:bodyPr wrap="square">
            <a:spAutoFit/>
          </a:bodyPr>
          <a:lstStyle/>
          <a:p>
            <a:pPr algn="just"/>
            <a:r>
              <a:rPr lang="en-IN" sz="2200" b="1" dirty="0">
                <a:solidFill>
                  <a:schemeClr val="accent1">
                    <a:lumMod val="75000"/>
                  </a:schemeClr>
                </a:solidFill>
              </a:rPr>
              <a:t>Green synthesis of silver nanoparticles using leaf extract of </a:t>
            </a:r>
            <a:r>
              <a:rPr lang="en-IN" sz="2200" b="1" i="1" dirty="0">
                <a:solidFill>
                  <a:schemeClr val="accent1">
                    <a:lumMod val="75000"/>
                  </a:schemeClr>
                </a:solidFill>
              </a:rPr>
              <a:t>Cassia fistula </a:t>
            </a:r>
            <a:r>
              <a:rPr lang="en-IN" sz="2200" b="1" dirty="0">
                <a:solidFill>
                  <a:schemeClr val="accent1">
                    <a:lumMod val="75000"/>
                  </a:schemeClr>
                </a:solidFill>
              </a:rPr>
              <a:t>(</a:t>
            </a:r>
            <a:r>
              <a:rPr lang="en-IN" sz="2200" b="1" dirty="0" err="1">
                <a:solidFill>
                  <a:schemeClr val="accent1">
                    <a:lumMod val="75000"/>
                  </a:schemeClr>
                </a:solidFill>
              </a:rPr>
              <a:t>Masum</a:t>
            </a:r>
            <a:r>
              <a:rPr lang="en-IN" sz="2200" b="1" dirty="0">
                <a:solidFill>
                  <a:schemeClr val="accent1">
                    <a:lumMod val="75000"/>
                  </a:schemeClr>
                </a:solidFill>
              </a:rPr>
              <a:t> et al., 2019)</a:t>
            </a:r>
          </a:p>
        </p:txBody>
      </p:sp>
      <p:sp>
        <p:nvSpPr>
          <p:cNvPr id="8" name="Rectangle 7"/>
          <p:cNvSpPr/>
          <p:nvPr/>
        </p:nvSpPr>
        <p:spPr>
          <a:xfrm>
            <a:off x="141726" y="3356992"/>
            <a:ext cx="8822762" cy="769441"/>
          </a:xfrm>
          <a:prstGeom prst="rect">
            <a:avLst/>
          </a:prstGeom>
          <a:solidFill>
            <a:srgbClr val="F8E2ED"/>
          </a:solidFill>
          <a:ln>
            <a:solidFill>
              <a:schemeClr val="bg1"/>
            </a:solidFill>
          </a:ln>
        </p:spPr>
        <p:txBody>
          <a:bodyPr wrap="square">
            <a:spAutoFit/>
          </a:bodyPr>
          <a:lstStyle/>
          <a:p>
            <a:pPr algn="just"/>
            <a:r>
              <a:rPr lang="en-IN" sz="2200" b="1" dirty="0">
                <a:solidFill>
                  <a:schemeClr val="accent1">
                    <a:lumMod val="75000"/>
                  </a:schemeClr>
                </a:solidFill>
              </a:rPr>
              <a:t>Green synthesis of copper nanoparticles using leaf extract of </a:t>
            </a:r>
            <a:r>
              <a:rPr lang="en-IN" sz="2200" b="1" i="1" dirty="0">
                <a:solidFill>
                  <a:schemeClr val="accent1">
                    <a:lumMod val="75000"/>
                  </a:schemeClr>
                </a:solidFill>
              </a:rPr>
              <a:t>Cassia fistula </a:t>
            </a:r>
            <a:r>
              <a:rPr lang="en-IN" sz="2200" b="1" dirty="0">
                <a:solidFill>
                  <a:schemeClr val="accent1">
                    <a:lumMod val="75000"/>
                  </a:schemeClr>
                </a:solidFill>
              </a:rPr>
              <a:t>(Perez et al., 2023)</a:t>
            </a:r>
          </a:p>
        </p:txBody>
      </p:sp>
      <p:sp>
        <p:nvSpPr>
          <p:cNvPr id="9" name="Rectangle 8"/>
          <p:cNvSpPr/>
          <p:nvPr/>
        </p:nvSpPr>
        <p:spPr>
          <a:xfrm>
            <a:off x="141725" y="4171727"/>
            <a:ext cx="8822763" cy="769441"/>
          </a:xfrm>
          <a:prstGeom prst="rect">
            <a:avLst/>
          </a:prstGeom>
          <a:solidFill>
            <a:srgbClr val="F8E2ED"/>
          </a:solidFill>
          <a:ln>
            <a:solidFill>
              <a:schemeClr val="bg1"/>
            </a:solidFill>
          </a:ln>
        </p:spPr>
        <p:txBody>
          <a:bodyPr wrap="square">
            <a:spAutoFit/>
          </a:bodyPr>
          <a:lstStyle/>
          <a:p>
            <a:r>
              <a:rPr lang="en-IN" sz="2200" b="1" dirty="0">
                <a:solidFill>
                  <a:schemeClr val="accent1">
                    <a:lumMod val="75000"/>
                  </a:schemeClr>
                </a:solidFill>
              </a:rPr>
              <a:t>Preparation of </a:t>
            </a:r>
            <a:r>
              <a:rPr lang="en-IN" sz="2200" b="1" dirty="0" smtClean="0">
                <a:solidFill>
                  <a:schemeClr val="accent1">
                    <a:lumMod val="75000"/>
                  </a:schemeClr>
                </a:solidFill>
              </a:rPr>
              <a:t>selenium –silver – copper </a:t>
            </a:r>
            <a:r>
              <a:rPr lang="en-IN" sz="2200" b="1" dirty="0" err="1" smtClean="0">
                <a:solidFill>
                  <a:schemeClr val="accent1">
                    <a:lumMod val="75000"/>
                  </a:schemeClr>
                </a:solidFill>
              </a:rPr>
              <a:t>nanocomposite</a:t>
            </a:r>
            <a:r>
              <a:rPr lang="en-IN" sz="2200" b="1" dirty="0" smtClean="0">
                <a:solidFill>
                  <a:schemeClr val="accent1">
                    <a:lumMod val="75000"/>
                  </a:schemeClr>
                </a:solidFill>
              </a:rPr>
              <a:t> </a:t>
            </a:r>
            <a:r>
              <a:rPr lang="en-IN" sz="2200" b="1" dirty="0">
                <a:solidFill>
                  <a:schemeClr val="accent1">
                    <a:lumMod val="75000"/>
                  </a:schemeClr>
                </a:solidFill>
              </a:rPr>
              <a:t>(</a:t>
            </a:r>
            <a:r>
              <a:rPr lang="en-IN" sz="2200" b="1" dirty="0" err="1">
                <a:solidFill>
                  <a:schemeClr val="accent1">
                    <a:lumMod val="75000"/>
                  </a:schemeClr>
                </a:solidFill>
              </a:rPr>
              <a:t>Eslami</a:t>
            </a:r>
            <a:r>
              <a:rPr lang="en-IN" sz="2200" b="1" dirty="0">
                <a:solidFill>
                  <a:schemeClr val="accent1">
                    <a:lumMod val="75000"/>
                  </a:schemeClr>
                </a:solidFill>
              </a:rPr>
              <a:t> et al., 2019) </a:t>
            </a:r>
          </a:p>
        </p:txBody>
      </p:sp>
      <p:sp>
        <p:nvSpPr>
          <p:cNvPr id="10" name="Rectangle 9"/>
          <p:cNvSpPr/>
          <p:nvPr/>
        </p:nvSpPr>
        <p:spPr>
          <a:xfrm>
            <a:off x="143077" y="4974267"/>
            <a:ext cx="8821411" cy="830997"/>
          </a:xfrm>
          <a:prstGeom prst="rect">
            <a:avLst/>
          </a:prstGeom>
          <a:solidFill>
            <a:srgbClr val="F8E2ED"/>
          </a:solidFill>
          <a:ln>
            <a:solidFill>
              <a:schemeClr val="bg1"/>
            </a:solidFill>
          </a:ln>
        </p:spPr>
        <p:txBody>
          <a:bodyPr wrap="square">
            <a:spAutoFit/>
          </a:bodyPr>
          <a:lstStyle/>
          <a:p>
            <a:pPr algn="just"/>
            <a:r>
              <a:rPr lang="en-IN" sz="2400" b="1" dirty="0">
                <a:solidFill>
                  <a:schemeClr val="accent1">
                    <a:lumMod val="75000"/>
                  </a:schemeClr>
                </a:solidFill>
              </a:rPr>
              <a:t>Incorporation of </a:t>
            </a:r>
            <a:r>
              <a:rPr lang="en-IN" sz="2400" b="1" dirty="0" err="1">
                <a:solidFill>
                  <a:schemeClr val="accent1">
                    <a:lumMod val="75000"/>
                  </a:schemeClr>
                </a:solidFill>
              </a:rPr>
              <a:t>nanocomposite</a:t>
            </a:r>
            <a:r>
              <a:rPr lang="en-IN" sz="2400" b="1" dirty="0">
                <a:solidFill>
                  <a:schemeClr val="accent1">
                    <a:lumMod val="75000"/>
                  </a:schemeClr>
                </a:solidFill>
              </a:rPr>
              <a:t> into cellulose matrix used in sanitary napkins and diapers </a:t>
            </a:r>
            <a:r>
              <a:rPr lang="en-IN" sz="2400" b="1" dirty="0" smtClean="0">
                <a:solidFill>
                  <a:schemeClr val="accent1">
                    <a:lumMod val="75000"/>
                  </a:schemeClr>
                </a:solidFill>
              </a:rPr>
              <a:t>(</a:t>
            </a:r>
            <a:r>
              <a:rPr lang="en-IN" sz="2400" b="1" dirty="0">
                <a:solidFill>
                  <a:schemeClr val="accent1">
                    <a:lumMod val="75000"/>
                  </a:schemeClr>
                </a:solidFill>
              </a:rPr>
              <a:t>Pasha et al., 2023)</a:t>
            </a:r>
          </a:p>
        </p:txBody>
      </p:sp>
      <p:sp>
        <p:nvSpPr>
          <p:cNvPr id="11" name="Rectangle 10"/>
          <p:cNvSpPr/>
          <p:nvPr/>
        </p:nvSpPr>
        <p:spPr>
          <a:xfrm>
            <a:off x="143076" y="5847655"/>
            <a:ext cx="7957316" cy="461665"/>
          </a:xfrm>
          <a:prstGeom prst="rect">
            <a:avLst/>
          </a:prstGeom>
          <a:solidFill>
            <a:srgbClr val="F8E2ED"/>
          </a:solidFill>
          <a:ln>
            <a:solidFill>
              <a:schemeClr val="bg1"/>
            </a:solidFill>
          </a:ln>
        </p:spPr>
        <p:txBody>
          <a:bodyPr wrap="square">
            <a:spAutoFit/>
          </a:bodyPr>
          <a:lstStyle/>
          <a:p>
            <a:pPr algn="just"/>
            <a:r>
              <a:rPr lang="en-IN" sz="2200" b="1" dirty="0">
                <a:solidFill>
                  <a:schemeClr val="accent1">
                    <a:lumMod val="75000"/>
                  </a:schemeClr>
                </a:solidFill>
              </a:rPr>
              <a:t>Antimicrobial assay of NPs and </a:t>
            </a:r>
            <a:r>
              <a:rPr lang="en-IN" sz="2200" b="1" dirty="0" smtClean="0">
                <a:solidFill>
                  <a:schemeClr val="accent1">
                    <a:lumMod val="75000"/>
                  </a:schemeClr>
                </a:solidFill>
              </a:rPr>
              <a:t>NC (</a:t>
            </a:r>
            <a:r>
              <a:rPr lang="en-IN" sz="2400" b="1" dirty="0" err="1">
                <a:solidFill>
                  <a:schemeClr val="accent1">
                    <a:lumMod val="75000"/>
                  </a:schemeClr>
                </a:solidFill>
              </a:rPr>
              <a:t>Urnukhsaikhan</a:t>
            </a:r>
            <a:r>
              <a:rPr lang="en-IN" sz="2400" b="1" dirty="0">
                <a:solidFill>
                  <a:schemeClr val="accent1">
                    <a:lumMod val="75000"/>
                  </a:schemeClr>
                </a:solidFill>
              </a:rPr>
              <a:t> et al., </a:t>
            </a:r>
            <a:r>
              <a:rPr lang="en-IN" sz="2400" b="1" dirty="0" smtClean="0">
                <a:solidFill>
                  <a:schemeClr val="accent1">
                    <a:lumMod val="75000"/>
                  </a:schemeClr>
                </a:solidFill>
              </a:rPr>
              <a:t>2021)</a:t>
            </a:r>
            <a:endParaRPr lang="en-IN" sz="2400" b="1" dirty="0">
              <a:solidFill>
                <a:schemeClr val="accent1">
                  <a:lumMod val="75000"/>
                </a:schemeClr>
              </a:solidFill>
            </a:endParaRPr>
          </a:p>
        </p:txBody>
      </p:sp>
    </p:spTree>
    <p:extLst>
      <p:ext uri="{BB962C8B-B14F-4D97-AF65-F5344CB8AC3E}">
        <p14:creationId xmlns:p14="http://schemas.microsoft.com/office/powerpoint/2010/main" val="2812533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7CAE00E6-7255-10F9-50AD-0BE05DC4B48D}"/>
              </a:ext>
            </a:extLst>
          </p:cNvPr>
          <p:cNvSpPr txBox="1"/>
          <p:nvPr/>
        </p:nvSpPr>
        <p:spPr>
          <a:xfrm>
            <a:off x="177143" y="759474"/>
            <a:ext cx="8606057" cy="2308324"/>
          </a:xfrm>
          <a:prstGeom prst="rect">
            <a:avLst/>
          </a:prstGeom>
          <a:solidFill>
            <a:srgbClr val="F8E2ED"/>
          </a:solidFill>
          <a:ln>
            <a:solidFill>
              <a:schemeClr val="bg1"/>
            </a:solidFill>
          </a:ln>
        </p:spPr>
        <p:txBody>
          <a:bodyPr wrap="square">
            <a:spAutoFit/>
          </a:bodyPr>
          <a:lstStyle/>
          <a:p>
            <a:pPr algn="just"/>
            <a:r>
              <a:rPr lang="en-US" sz="2400" b="1" i="1" dirty="0">
                <a:solidFill>
                  <a:schemeClr val="accent1">
                    <a:lumMod val="75000"/>
                  </a:schemeClr>
                </a:solidFill>
              </a:rPr>
              <a:t>Cassia fistula </a:t>
            </a:r>
            <a:r>
              <a:rPr lang="en-US" sz="2400" b="1" dirty="0">
                <a:solidFill>
                  <a:schemeClr val="accent1">
                    <a:lumMod val="75000"/>
                  </a:schemeClr>
                </a:solidFill>
              </a:rPr>
              <a:t>Leaf extract preparation by decoction method:</a:t>
            </a:r>
          </a:p>
          <a:p>
            <a:pPr marL="342900" indent="-342900" algn="just">
              <a:buFont typeface="Arial" pitchFamily="34" charset="0"/>
              <a:buChar char="•"/>
            </a:pPr>
            <a:r>
              <a:rPr lang="en-US" sz="2400" dirty="0">
                <a:solidFill>
                  <a:schemeClr val="accent1">
                    <a:lumMod val="50000"/>
                  </a:schemeClr>
                </a:solidFill>
              </a:rPr>
              <a:t>Fresh leaves of </a:t>
            </a:r>
            <a:r>
              <a:rPr lang="en-US" sz="2400" i="1" dirty="0">
                <a:solidFill>
                  <a:schemeClr val="accent1">
                    <a:lumMod val="50000"/>
                  </a:schemeClr>
                </a:solidFill>
              </a:rPr>
              <a:t>Cassia fistula</a:t>
            </a:r>
            <a:r>
              <a:rPr lang="en-US" sz="2400" dirty="0">
                <a:solidFill>
                  <a:schemeClr val="accent1">
                    <a:lumMod val="50000"/>
                  </a:schemeClr>
                </a:solidFill>
              </a:rPr>
              <a:t> </a:t>
            </a:r>
            <a:r>
              <a:rPr lang="en-US" sz="2400" dirty="0" smtClean="0">
                <a:solidFill>
                  <a:schemeClr val="accent1">
                    <a:lumMod val="50000"/>
                  </a:schemeClr>
                </a:solidFill>
              </a:rPr>
              <a:t>cleaned </a:t>
            </a:r>
            <a:r>
              <a:rPr lang="en-US" sz="2400" dirty="0">
                <a:solidFill>
                  <a:schemeClr val="accent1">
                    <a:lumMod val="50000"/>
                  </a:schemeClr>
                </a:solidFill>
              </a:rPr>
              <a:t>using distilled water, </a:t>
            </a:r>
            <a:endParaRPr lang="en-US" sz="2400" dirty="0" smtClean="0">
              <a:solidFill>
                <a:schemeClr val="accent1">
                  <a:lumMod val="50000"/>
                </a:schemeClr>
              </a:solidFill>
            </a:endParaRPr>
          </a:p>
          <a:p>
            <a:pPr marL="342900" indent="-342900" algn="just">
              <a:buFont typeface="Arial" pitchFamily="34" charset="0"/>
              <a:buChar char="•"/>
            </a:pPr>
            <a:r>
              <a:rPr lang="en-US" sz="2400" dirty="0" smtClean="0">
                <a:solidFill>
                  <a:schemeClr val="accent1">
                    <a:lumMod val="50000"/>
                  </a:schemeClr>
                </a:solidFill>
              </a:rPr>
              <a:t>Crushed </a:t>
            </a:r>
            <a:r>
              <a:rPr lang="en-US" sz="2400" dirty="0">
                <a:solidFill>
                  <a:schemeClr val="accent1">
                    <a:lumMod val="50000"/>
                  </a:schemeClr>
                </a:solidFill>
              </a:rPr>
              <a:t>using mortar and pestle. </a:t>
            </a:r>
            <a:endParaRPr lang="en-US" sz="2400" dirty="0" smtClean="0">
              <a:solidFill>
                <a:schemeClr val="accent1">
                  <a:lumMod val="50000"/>
                </a:schemeClr>
              </a:solidFill>
            </a:endParaRPr>
          </a:p>
          <a:p>
            <a:pPr marL="342900" indent="-342900" algn="just">
              <a:buFont typeface="Arial" pitchFamily="34" charset="0"/>
              <a:buChar char="•"/>
            </a:pPr>
            <a:r>
              <a:rPr lang="en-US" sz="2400" dirty="0" smtClean="0">
                <a:solidFill>
                  <a:schemeClr val="accent1">
                    <a:lumMod val="50000"/>
                  </a:schemeClr>
                </a:solidFill>
              </a:rPr>
              <a:t>6o </a:t>
            </a:r>
            <a:r>
              <a:rPr lang="en-US" sz="2400" dirty="0">
                <a:solidFill>
                  <a:schemeClr val="accent1">
                    <a:lumMod val="50000"/>
                  </a:schemeClr>
                </a:solidFill>
              </a:rPr>
              <a:t>grams of crushed leaves </a:t>
            </a:r>
            <a:r>
              <a:rPr lang="en-US" sz="2400" dirty="0" smtClean="0">
                <a:solidFill>
                  <a:schemeClr val="accent1">
                    <a:lumMod val="50000"/>
                  </a:schemeClr>
                </a:solidFill>
              </a:rPr>
              <a:t>added </a:t>
            </a:r>
            <a:r>
              <a:rPr lang="en-US" sz="2400" dirty="0">
                <a:solidFill>
                  <a:schemeClr val="accent1">
                    <a:lumMod val="50000"/>
                  </a:schemeClr>
                </a:solidFill>
              </a:rPr>
              <a:t>in 600 ml of distilled </a:t>
            </a:r>
            <a:r>
              <a:rPr lang="en-US" sz="2400" dirty="0" smtClean="0">
                <a:solidFill>
                  <a:schemeClr val="accent1">
                    <a:lumMod val="50000"/>
                  </a:schemeClr>
                </a:solidFill>
              </a:rPr>
              <a:t>water, boiled </a:t>
            </a:r>
            <a:r>
              <a:rPr lang="en-US" sz="2400" dirty="0">
                <a:solidFill>
                  <a:schemeClr val="accent1">
                    <a:lumMod val="50000"/>
                  </a:schemeClr>
                </a:solidFill>
              </a:rPr>
              <a:t>until </a:t>
            </a:r>
            <a:r>
              <a:rPr lang="en-US" sz="2400" dirty="0" smtClean="0">
                <a:solidFill>
                  <a:schemeClr val="accent1">
                    <a:lumMod val="50000"/>
                  </a:schemeClr>
                </a:solidFill>
              </a:rPr>
              <a:t>200ml left out.</a:t>
            </a:r>
          </a:p>
          <a:p>
            <a:pPr marL="342900" indent="-342900" algn="just">
              <a:buFont typeface="Arial" pitchFamily="34" charset="0"/>
              <a:buChar char="•"/>
            </a:pPr>
            <a:r>
              <a:rPr lang="en-US" sz="2400" dirty="0" smtClean="0">
                <a:solidFill>
                  <a:schemeClr val="accent1">
                    <a:lumMod val="50000"/>
                  </a:schemeClr>
                </a:solidFill>
              </a:rPr>
              <a:t>Filtered </a:t>
            </a:r>
            <a:r>
              <a:rPr lang="en-US" sz="2400" dirty="0">
                <a:solidFill>
                  <a:schemeClr val="accent1">
                    <a:lumMod val="50000"/>
                  </a:schemeClr>
                </a:solidFill>
              </a:rPr>
              <a:t>using Whatman filter paper. </a:t>
            </a:r>
          </a:p>
        </p:txBody>
      </p:sp>
      <p:pic>
        <p:nvPicPr>
          <p:cNvPr id="15" name="Picture 14">
            <a:extLst>
              <a:ext uri="{FF2B5EF4-FFF2-40B4-BE49-F238E27FC236}">
                <a16:creationId xmlns:a16="http://schemas.microsoft.com/office/drawing/2014/main" xmlns="" id="{4C01190A-FB30-1700-169E-4735AD30D8C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 t="407" r="50997" b="1"/>
          <a:stretch/>
        </p:blipFill>
        <p:spPr>
          <a:xfrm>
            <a:off x="214613" y="3183846"/>
            <a:ext cx="1389901" cy="2448100"/>
          </a:xfrm>
          <a:prstGeom prst="rect">
            <a:avLst/>
          </a:prstGeom>
          <a:solidFill>
            <a:schemeClr val="tx1"/>
          </a:solidFill>
          <a:ln w="38100">
            <a:solidFill>
              <a:schemeClr val="tx1"/>
            </a:solidFill>
          </a:ln>
        </p:spPr>
      </p:pic>
      <p:pic>
        <p:nvPicPr>
          <p:cNvPr id="17" name="Picture 16">
            <a:extLst>
              <a:ext uri="{FF2B5EF4-FFF2-40B4-BE49-F238E27FC236}">
                <a16:creationId xmlns:a16="http://schemas.microsoft.com/office/drawing/2014/main" xmlns="" id="{9F65DB9B-C22E-B258-F468-6A8394C2838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99834" y="3183847"/>
            <a:ext cx="1364108" cy="2416193"/>
          </a:xfrm>
          <a:prstGeom prst="rect">
            <a:avLst/>
          </a:prstGeom>
          <a:ln w="38100">
            <a:solidFill>
              <a:schemeClr val="tx1"/>
            </a:solidFill>
          </a:ln>
        </p:spPr>
      </p:pic>
      <p:pic>
        <p:nvPicPr>
          <p:cNvPr id="19" name="Picture 18">
            <a:extLst>
              <a:ext uri="{FF2B5EF4-FFF2-40B4-BE49-F238E27FC236}">
                <a16:creationId xmlns:a16="http://schemas.microsoft.com/office/drawing/2014/main" xmlns="" id="{C9E29D36-2494-8B58-745F-F9EC13E93A0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t="2503" b="6308"/>
          <a:stretch/>
        </p:blipFill>
        <p:spPr>
          <a:xfrm>
            <a:off x="3547642" y="3233040"/>
            <a:ext cx="1199309" cy="2448101"/>
          </a:xfrm>
          <a:prstGeom prst="rect">
            <a:avLst/>
          </a:prstGeom>
          <a:ln w="38100">
            <a:solidFill>
              <a:schemeClr val="tx1"/>
            </a:solidFill>
          </a:ln>
        </p:spPr>
      </p:pic>
      <p:pic>
        <p:nvPicPr>
          <p:cNvPr id="21" name="Picture 20">
            <a:extLst>
              <a:ext uri="{FF2B5EF4-FFF2-40B4-BE49-F238E27FC236}">
                <a16:creationId xmlns:a16="http://schemas.microsoft.com/office/drawing/2014/main" xmlns="" id="{EEB59129-AAC2-3797-505A-B68F15C55EF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07034" y="3183847"/>
            <a:ext cx="1199309" cy="2416193"/>
          </a:xfrm>
          <a:prstGeom prst="rect">
            <a:avLst/>
          </a:prstGeom>
          <a:ln w="38100">
            <a:solidFill>
              <a:schemeClr val="tx1"/>
            </a:solidFill>
          </a:ln>
        </p:spPr>
      </p:pic>
      <p:pic>
        <p:nvPicPr>
          <p:cNvPr id="23" name="Picture 22">
            <a:extLst>
              <a:ext uri="{FF2B5EF4-FFF2-40B4-BE49-F238E27FC236}">
                <a16:creationId xmlns:a16="http://schemas.microsoft.com/office/drawing/2014/main" xmlns="" id="{B9255EE3-27A1-9961-9CFE-A49BAE7C637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l="40525" t="3066" r="5051"/>
          <a:stretch/>
        </p:blipFill>
        <p:spPr>
          <a:xfrm>
            <a:off x="6494930" y="3152962"/>
            <a:ext cx="1111216" cy="2391051"/>
          </a:xfrm>
          <a:prstGeom prst="rect">
            <a:avLst/>
          </a:prstGeom>
          <a:ln w="38100">
            <a:solidFill>
              <a:schemeClr val="tx1"/>
            </a:solidFill>
          </a:ln>
        </p:spPr>
      </p:pic>
      <p:pic>
        <p:nvPicPr>
          <p:cNvPr id="25" name="Picture 24">
            <a:extLst>
              <a:ext uri="{FF2B5EF4-FFF2-40B4-BE49-F238E27FC236}">
                <a16:creationId xmlns:a16="http://schemas.microsoft.com/office/drawing/2014/main" xmlns="" id="{6163D46F-CD53-E9B9-05A6-9C8430EECC8C}"/>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89846" y="3158248"/>
            <a:ext cx="915533" cy="2416192"/>
          </a:xfrm>
          <a:prstGeom prst="rect">
            <a:avLst/>
          </a:prstGeom>
          <a:ln w="38100">
            <a:solidFill>
              <a:schemeClr val="tx1"/>
            </a:solidFill>
          </a:ln>
        </p:spPr>
      </p:pic>
      <p:sp>
        <p:nvSpPr>
          <p:cNvPr id="27" name="Arrow: Right 26">
            <a:extLst>
              <a:ext uri="{FF2B5EF4-FFF2-40B4-BE49-F238E27FC236}">
                <a16:creationId xmlns:a16="http://schemas.microsoft.com/office/drawing/2014/main" xmlns="" id="{204F6D10-33AA-B4F5-EBA7-F4BD77796232}"/>
              </a:ext>
            </a:extLst>
          </p:cNvPr>
          <p:cNvSpPr/>
          <p:nvPr/>
        </p:nvSpPr>
        <p:spPr>
          <a:xfrm>
            <a:off x="6273850" y="4317902"/>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8" name="Arrow: Right 27">
            <a:extLst>
              <a:ext uri="{FF2B5EF4-FFF2-40B4-BE49-F238E27FC236}">
                <a16:creationId xmlns:a16="http://schemas.microsoft.com/office/drawing/2014/main" xmlns="" id="{B4128C95-9BBC-87EA-4A42-AD4E9FEB37AB}"/>
              </a:ext>
            </a:extLst>
          </p:cNvPr>
          <p:cNvSpPr/>
          <p:nvPr/>
        </p:nvSpPr>
        <p:spPr>
          <a:xfrm>
            <a:off x="7661286" y="4292416"/>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0" name="Arrow: Right 29">
            <a:extLst>
              <a:ext uri="{FF2B5EF4-FFF2-40B4-BE49-F238E27FC236}">
                <a16:creationId xmlns:a16="http://schemas.microsoft.com/office/drawing/2014/main" xmlns="" id="{4F2FCCD1-0D4A-0F8F-8185-CDB1BECB9193}"/>
              </a:ext>
            </a:extLst>
          </p:cNvPr>
          <p:cNvSpPr/>
          <p:nvPr/>
        </p:nvSpPr>
        <p:spPr>
          <a:xfrm>
            <a:off x="3323649" y="4292416"/>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1" name="Arrow: Right 30">
            <a:extLst>
              <a:ext uri="{FF2B5EF4-FFF2-40B4-BE49-F238E27FC236}">
                <a16:creationId xmlns:a16="http://schemas.microsoft.com/office/drawing/2014/main" xmlns="" id="{DFCB5AB8-6E8D-B007-6525-3B9240A9A8F4}"/>
              </a:ext>
            </a:extLst>
          </p:cNvPr>
          <p:cNvSpPr/>
          <p:nvPr/>
        </p:nvSpPr>
        <p:spPr>
          <a:xfrm>
            <a:off x="1672020" y="4259453"/>
            <a:ext cx="173419" cy="148082"/>
          </a:xfrm>
          <a:prstGeom prst="rightArrow">
            <a:avLst/>
          </a:prstGeom>
          <a:solidFill>
            <a:schemeClr val="tx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2" name="Arrow: Right 31">
            <a:extLst>
              <a:ext uri="{FF2B5EF4-FFF2-40B4-BE49-F238E27FC236}">
                <a16:creationId xmlns:a16="http://schemas.microsoft.com/office/drawing/2014/main" xmlns="" id="{768A89AD-114E-C052-549B-9B1D9504BEC7}"/>
              </a:ext>
            </a:extLst>
          </p:cNvPr>
          <p:cNvSpPr/>
          <p:nvPr/>
        </p:nvSpPr>
        <p:spPr>
          <a:xfrm>
            <a:off x="4794612" y="4317901"/>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 name="TextBox 2">
            <a:extLst>
              <a:ext uri="{FF2B5EF4-FFF2-40B4-BE49-F238E27FC236}">
                <a16:creationId xmlns:a16="http://schemas.microsoft.com/office/drawing/2014/main" xmlns="" id="{5EB83E99-76E1-0B68-1316-286FF91A97D7}"/>
              </a:ext>
            </a:extLst>
          </p:cNvPr>
          <p:cNvSpPr txBox="1"/>
          <p:nvPr/>
        </p:nvSpPr>
        <p:spPr>
          <a:xfrm>
            <a:off x="177142" y="5724279"/>
            <a:ext cx="1459394"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p:spPr>
        <p:txBody>
          <a:bodyPr wrap="square" rtlCol="0">
            <a:spAutoFit/>
          </a:bodyPr>
          <a:lstStyle/>
          <a:p>
            <a:pPr algn="ctr"/>
            <a:r>
              <a:rPr lang="en-US" sz="1200" b="1"/>
              <a:t>Cleaned fresh leaves of </a:t>
            </a:r>
            <a:r>
              <a:rPr lang="en-US" sz="1200" b="1" i="1"/>
              <a:t>cassia fistula</a:t>
            </a:r>
            <a:endParaRPr lang="en-US" sz="1200" b="1" kern="1200">
              <a:solidFill>
                <a:schemeClr val="tx1"/>
              </a:solidFill>
              <a:latin typeface="+mn-lt"/>
              <a:ea typeface="+mn-ea"/>
              <a:cs typeface="+mn-cs"/>
            </a:endParaRPr>
          </a:p>
        </p:txBody>
      </p:sp>
      <p:sp>
        <p:nvSpPr>
          <p:cNvPr id="4" name="TextBox 3">
            <a:extLst>
              <a:ext uri="{FF2B5EF4-FFF2-40B4-BE49-F238E27FC236}">
                <a16:creationId xmlns:a16="http://schemas.microsoft.com/office/drawing/2014/main" xmlns="" id="{84977D33-91F9-C530-34DD-EEC402FBA8E9}"/>
              </a:ext>
            </a:extLst>
          </p:cNvPr>
          <p:cNvSpPr txBox="1"/>
          <p:nvPr/>
        </p:nvSpPr>
        <p:spPr>
          <a:xfrm>
            <a:off x="1869708" y="5681141"/>
            <a:ext cx="1417850"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p:spPr>
        <p:txBody>
          <a:bodyPr wrap="square" rtlCol="0">
            <a:spAutoFit/>
          </a:bodyPr>
          <a:lstStyle/>
          <a:p>
            <a:pPr algn="ctr"/>
            <a:r>
              <a:rPr lang="en-US" sz="1200" b="1"/>
              <a:t>Leaves were c</a:t>
            </a:r>
            <a:r>
              <a:rPr lang="en-US" sz="1200" b="1" kern="1200">
                <a:solidFill>
                  <a:schemeClr val="tx1"/>
                </a:solidFill>
                <a:latin typeface="+mn-lt"/>
                <a:ea typeface="+mn-ea"/>
                <a:cs typeface="+mn-cs"/>
              </a:rPr>
              <a:t>rushed using mortar and </a:t>
            </a:r>
            <a:r>
              <a:rPr lang="en-US" sz="1200" b="1" kern="1200" err="1">
                <a:solidFill>
                  <a:schemeClr val="tx1"/>
                </a:solidFill>
                <a:latin typeface="+mn-lt"/>
                <a:ea typeface="+mn-ea"/>
                <a:cs typeface="+mn-cs"/>
              </a:rPr>
              <a:t>pastle</a:t>
            </a:r>
            <a:endParaRPr lang="en-US" sz="1200" b="1" kern="1200">
              <a:solidFill>
                <a:schemeClr val="tx1"/>
              </a:solidFill>
              <a:latin typeface="+mn-lt"/>
              <a:ea typeface="+mn-ea"/>
              <a:cs typeface="+mn-cs"/>
            </a:endParaRPr>
          </a:p>
        </p:txBody>
      </p:sp>
      <p:sp>
        <p:nvSpPr>
          <p:cNvPr id="5" name="TextBox 4">
            <a:extLst>
              <a:ext uri="{FF2B5EF4-FFF2-40B4-BE49-F238E27FC236}">
                <a16:creationId xmlns:a16="http://schemas.microsoft.com/office/drawing/2014/main" xmlns="" id="{B3BFF397-2958-EAD4-4954-A59C5DA8EB09}"/>
              </a:ext>
            </a:extLst>
          </p:cNvPr>
          <p:cNvSpPr txBox="1"/>
          <p:nvPr/>
        </p:nvSpPr>
        <p:spPr>
          <a:xfrm>
            <a:off x="6452063" y="5631947"/>
            <a:ext cx="1194698" cy="830997"/>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p:spPr>
        <p:txBody>
          <a:bodyPr wrap="square" rtlCol="0">
            <a:spAutoFit/>
          </a:bodyPr>
          <a:lstStyle/>
          <a:p>
            <a:pPr algn="ctr"/>
            <a:r>
              <a:rPr lang="en-US" sz="1200" b="1"/>
              <a:t>Extract </a:t>
            </a:r>
            <a:r>
              <a:rPr lang="en-US" sz="1200" b="1" kern="1200">
                <a:solidFill>
                  <a:schemeClr val="tx1"/>
                </a:solidFill>
                <a:latin typeface="+mn-lt"/>
                <a:ea typeface="+mn-ea"/>
                <a:cs typeface="+mn-cs"/>
              </a:rPr>
              <a:t>filtered using </a:t>
            </a:r>
            <a:r>
              <a:rPr lang="en-US" sz="1200" b="1" kern="1200" err="1">
                <a:solidFill>
                  <a:schemeClr val="tx1"/>
                </a:solidFill>
                <a:latin typeface="+mn-lt"/>
                <a:ea typeface="+mn-ea"/>
                <a:cs typeface="+mn-cs"/>
              </a:rPr>
              <a:t>whatmann</a:t>
            </a:r>
            <a:r>
              <a:rPr lang="en-US" sz="1200" b="1" kern="1200">
                <a:solidFill>
                  <a:schemeClr val="tx1"/>
                </a:solidFill>
                <a:latin typeface="+mn-lt"/>
                <a:ea typeface="+mn-ea"/>
                <a:cs typeface="+mn-cs"/>
              </a:rPr>
              <a:t> filter paper</a:t>
            </a:r>
          </a:p>
        </p:txBody>
      </p:sp>
      <p:sp>
        <p:nvSpPr>
          <p:cNvPr id="6" name="TextBox 5">
            <a:extLst>
              <a:ext uri="{FF2B5EF4-FFF2-40B4-BE49-F238E27FC236}">
                <a16:creationId xmlns:a16="http://schemas.microsoft.com/office/drawing/2014/main" xmlns="" id="{45DA852E-7952-14CD-97A2-2C5F655C7A75}"/>
              </a:ext>
            </a:extLst>
          </p:cNvPr>
          <p:cNvSpPr txBox="1"/>
          <p:nvPr/>
        </p:nvSpPr>
        <p:spPr>
          <a:xfrm>
            <a:off x="4968030" y="5681140"/>
            <a:ext cx="1262953" cy="461665"/>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p:spPr>
        <p:txBody>
          <a:bodyPr wrap="square" rtlCol="0">
            <a:spAutoFit/>
          </a:bodyPr>
          <a:lstStyle/>
          <a:p>
            <a:pPr algn="ctr"/>
            <a:r>
              <a:rPr lang="en-US" sz="1200" b="1"/>
              <a:t>Boiled till it becomes 200ml</a:t>
            </a:r>
            <a:endParaRPr lang="en-US" sz="1200" b="1" kern="1200">
              <a:solidFill>
                <a:schemeClr val="tx1"/>
              </a:solidFill>
              <a:latin typeface="+mn-lt"/>
              <a:ea typeface="+mn-ea"/>
              <a:cs typeface="+mn-cs"/>
            </a:endParaRPr>
          </a:p>
        </p:txBody>
      </p:sp>
      <p:sp>
        <p:nvSpPr>
          <p:cNvPr id="7" name="TextBox 6">
            <a:extLst>
              <a:ext uri="{FF2B5EF4-FFF2-40B4-BE49-F238E27FC236}">
                <a16:creationId xmlns:a16="http://schemas.microsoft.com/office/drawing/2014/main" xmlns="" id="{E34201E0-BE97-2596-7060-6323034454FB}"/>
              </a:ext>
            </a:extLst>
          </p:cNvPr>
          <p:cNvSpPr txBox="1"/>
          <p:nvPr/>
        </p:nvSpPr>
        <p:spPr>
          <a:xfrm>
            <a:off x="3520729" y="5753495"/>
            <a:ext cx="1248589" cy="830997"/>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p:spPr>
        <p:txBody>
          <a:bodyPr wrap="square" rtlCol="0">
            <a:spAutoFit/>
          </a:bodyPr>
          <a:lstStyle/>
          <a:p>
            <a:pPr algn="ctr"/>
            <a:r>
              <a:rPr lang="en-US" sz="1200" b="1"/>
              <a:t>60gms of crushed leaves in 600ml of distilled water</a:t>
            </a:r>
            <a:endParaRPr lang="en-US" sz="1200" b="1" kern="1200">
              <a:solidFill>
                <a:schemeClr val="tx1"/>
              </a:solidFill>
              <a:latin typeface="+mn-lt"/>
              <a:ea typeface="+mn-ea"/>
              <a:cs typeface="+mn-cs"/>
            </a:endParaRPr>
          </a:p>
        </p:txBody>
      </p:sp>
      <p:sp>
        <p:nvSpPr>
          <p:cNvPr id="8" name="TextBox 7">
            <a:extLst>
              <a:ext uri="{FF2B5EF4-FFF2-40B4-BE49-F238E27FC236}">
                <a16:creationId xmlns:a16="http://schemas.microsoft.com/office/drawing/2014/main" xmlns="" id="{EC4BABD8-713F-6C5D-8994-8B3598AD9D79}"/>
              </a:ext>
            </a:extLst>
          </p:cNvPr>
          <p:cNvSpPr txBox="1"/>
          <p:nvPr/>
        </p:nvSpPr>
        <p:spPr>
          <a:xfrm>
            <a:off x="7867840" y="5661161"/>
            <a:ext cx="980183" cy="1015663"/>
          </a:xfrm>
          <a:prstGeom prst="rect">
            <a:avLst/>
          </a:prstGeom>
          <a:gradFill flip="none" rotWithShape="1">
            <a:gsLst>
              <a:gs pos="0">
                <a:srgbClr val="FF76A3">
                  <a:tint val="66000"/>
                  <a:satMod val="160000"/>
                </a:srgbClr>
              </a:gs>
              <a:gs pos="50000">
                <a:srgbClr val="FF76A3">
                  <a:tint val="44500"/>
                  <a:satMod val="160000"/>
                </a:srgbClr>
              </a:gs>
              <a:gs pos="100000">
                <a:srgbClr val="FF76A3">
                  <a:tint val="23500"/>
                  <a:satMod val="160000"/>
                </a:srgbClr>
              </a:gs>
            </a:gsLst>
            <a:lin ang="5400000" scaled="1"/>
            <a:tileRect/>
          </a:gradFill>
          <a:ln>
            <a:solidFill>
              <a:schemeClr val="bg1"/>
            </a:solidFill>
          </a:ln>
        </p:spPr>
        <p:txBody>
          <a:bodyPr wrap="square" rtlCol="0">
            <a:spAutoFit/>
          </a:bodyPr>
          <a:lstStyle/>
          <a:p>
            <a:pPr algn="ctr"/>
            <a:r>
              <a:rPr lang="en-US" sz="1200" b="1"/>
              <a:t>Aqueous extract of cassia </a:t>
            </a:r>
            <a:r>
              <a:rPr lang="en-US" sz="1200" b="1" i="1"/>
              <a:t>fistula leaves</a:t>
            </a:r>
            <a:endParaRPr lang="en-US" sz="1200" b="1" i="1" kern="1200">
              <a:solidFill>
                <a:schemeClr val="tx1"/>
              </a:solidFill>
              <a:latin typeface="+mn-lt"/>
              <a:ea typeface="+mn-ea"/>
              <a:cs typeface="+mn-cs"/>
            </a:endParaRPr>
          </a:p>
        </p:txBody>
      </p:sp>
      <p:sp>
        <p:nvSpPr>
          <p:cNvPr id="22" name="Rectangle 21"/>
          <p:cNvSpPr/>
          <p:nvPr/>
        </p:nvSpPr>
        <p:spPr>
          <a:xfrm>
            <a:off x="160283" y="44624"/>
            <a:ext cx="1649939" cy="615553"/>
          </a:xfrm>
          <a:prstGeom prst="rect">
            <a:avLst/>
          </a:prstGeom>
        </p:spPr>
        <p:txBody>
          <a:bodyPr wrap="none">
            <a:spAutoFit/>
          </a:bodyPr>
          <a:lstStyle/>
          <a:p>
            <a:r>
              <a:rPr lang="en-US" sz="3400" b="1" dirty="0" smtClean="0">
                <a:latin typeface="Cambria" pitchFamily="18" charset="0"/>
              </a:rPr>
              <a:t>Results</a:t>
            </a:r>
            <a:endParaRPr lang="en-IN" sz="3400" b="1" dirty="0">
              <a:latin typeface="Cambria" pitchFamily="18" charset="0"/>
            </a:endParaRPr>
          </a:p>
        </p:txBody>
      </p:sp>
    </p:spTree>
    <p:extLst>
      <p:ext uri="{BB962C8B-B14F-4D97-AF65-F5344CB8AC3E}">
        <p14:creationId xmlns:p14="http://schemas.microsoft.com/office/powerpoint/2010/main" val="261847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7CAE00E6-7255-10F9-50AD-0BE05DC4B48D}"/>
              </a:ext>
            </a:extLst>
          </p:cNvPr>
          <p:cNvSpPr txBox="1"/>
          <p:nvPr/>
        </p:nvSpPr>
        <p:spPr>
          <a:xfrm>
            <a:off x="177143" y="895954"/>
            <a:ext cx="8670881" cy="2308324"/>
          </a:xfrm>
          <a:prstGeom prst="rect">
            <a:avLst/>
          </a:prstGeom>
          <a:solidFill>
            <a:srgbClr val="F8E2ED"/>
          </a:solidFill>
          <a:ln>
            <a:solidFill>
              <a:schemeClr val="bg1"/>
            </a:solidFill>
          </a:ln>
        </p:spPr>
        <p:txBody>
          <a:bodyPr wrap="square">
            <a:spAutoFit/>
          </a:bodyPr>
          <a:lstStyle/>
          <a:p>
            <a:pPr algn="just"/>
            <a:r>
              <a:rPr lang="en-US" sz="2400" b="1" i="1"/>
              <a:t>Cassia fistula </a:t>
            </a:r>
            <a:r>
              <a:rPr lang="en-US" sz="2400" b="1"/>
              <a:t>leaf extract preparation by organic extraction method- </a:t>
            </a:r>
            <a:r>
              <a:rPr lang="en-US" sz="2400"/>
              <a:t>cleaned leaves were kept for dying under shade for 10 days, the leaves were grind to make a fine powder. 20 </a:t>
            </a:r>
            <a:r>
              <a:rPr lang="en-US" sz="2400" err="1"/>
              <a:t>gms</a:t>
            </a:r>
            <a:r>
              <a:rPr lang="en-US" sz="2400"/>
              <a:t> of powdered leaves were extracted using 175ml of solvent methanol in the Soxhlet chamber. Extract along with solvent was air dried and paste was stored at 4C.</a:t>
            </a:r>
          </a:p>
        </p:txBody>
      </p:sp>
      <p:pic>
        <p:nvPicPr>
          <p:cNvPr id="15" name="Picture 14">
            <a:extLst>
              <a:ext uri="{FF2B5EF4-FFF2-40B4-BE49-F238E27FC236}">
                <a16:creationId xmlns:a16="http://schemas.microsoft.com/office/drawing/2014/main" xmlns="" id="{4C01190A-FB30-1700-169E-4735AD30D8C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 t="407" r="50997" b="1"/>
          <a:stretch/>
        </p:blipFill>
        <p:spPr>
          <a:xfrm>
            <a:off x="214613" y="3183846"/>
            <a:ext cx="1389901" cy="2448100"/>
          </a:xfrm>
          <a:prstGeom prst="rect">
            <a:avLst/>
          </a:prstGeom>
          <a:solidFill>
            <a:schemeClr val="tx1"/>
          </a:solidFill>
          <a:ln w="38100">
            <a:solidFill>
              <a:schemeClr val="tx1"/>
            </a:solidFill>
          </a:ln>
        </p:spPr>
      </p:pic>
      <p:pic>
        <p:nvPicPr>
          <p:cNvPr id="17" name="Picture 16">
            <a:extLst>
              <a:ext uri="{FF2B5EF4-FFF2-40B4-BE49-F238E27FC236}">
                <a16:creationId xmlns:a16="http://schemas.microsoft.com/office/drawing/2014/main" xmlns="" id="{9F65DB9B-C22E-B258-F468-6A8394C2838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r="12165"/>
          <a:stretch/>
        </p:blipFill>
        <p:spPr>
          <a:xfrm>
            <a:off x="1938066" y="3170328"/>
            <a:ext cx="1343197" cy="2416194"/>
          </a:xfrm>
          <a:prstGeom prst="rect">
            <a:avLst/>
          </a:prstGeom>
          <a:ln w="38100">
            <a:solidFill>
              <a:schemeClr val="tx1"/>
            </a:solidFill>
          </a:ln>
        </p:spPr>
      </p:pic>
      <p:pic>
        <p:nvPicPr>
          <p:cNvPr id="19" name="Picture 18">
            <a:extLst>
              <a:ext uri="{FF2B5EF4-FFF2-40B4-BE49-F238E27FC236}">
                <a16:creationId xmlns:a16="http://schemas.microsoft.com/office/drawing/2014/main" xmlns="" id="{C9E29D36-2494-8B58-745F-F9EC13E93A0B}"/>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17486" r="17486"/>
          <a:stretch/>
        </p:blipFill>
        <p:spPr>
          <a:xfrm>
            <a:off x="3547642" y="3233040"/>
            <a:ext cx="1199309" cy="2448101"/>
          </a:xfrm>
          <a:prstGeom prst="rect">
            <a:avLst/>
          </a:prstGeom>
          <a:ln w="38100">
            <a:solidFill>
              <a:schemeClr val="tx1"/>
            </a:solidFill>
          </a:ln>
        </p:spPr>
      </p:pic>
      <p:pic>
        <p:nvPicPr>
          <p:cNvPr id="21" name="Picture 20">
            <a:extLst>
              <a:ext uri="{FF2B5EF4-FFF2-40B4-BE49-F238E27FC236}">
                <a16:creationId xmlns:a16="http://schemas.microsoft.com/office/drawing/2014/main" xmlns="" id="{EEB59129-AAC2-3797-505A-B68F15C55EF3}"/>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r="1849" b="14769"/>
          <a:stretch/>
        </p:blipFill>
        <p:spPr>
          <a:xfrm>
            <a:off x="5029241" y="3183846"/>
            <a:ext cx="1121072" cy="2416194"/>
          </a:xfrm>
          <a:prstGeom prst="rect">
            <a:avLst/>
          </a:prstGeom>
          <a:ln w="38100">
            <a:solidFill>
              <a:schemeClr val="tx1"/>
            </a:solidFill>
          </a:ln>
        </p:spPr>
      </p:pic>
      <p:pic>
        <p:nvPicPr>
          <p:cNvPr id="23" name="Picture 22">
            <a:extLst>
              <a:ext uri="{FF2B5EF4-FFF2-40B4-BE49-F238E27FC236}">
                <a16:creationId xmlns:a16="http://schemas.microsoft.com/office/drawing/2014/main" xmlns="" id="{B9255EE3-27A1-9961-9CFE-A49BAE7C637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433" t="4612" r="-1" b="14328"/>
          <a:stretch/>
        </p:blipFill>
        <p:spPr>
          <a:xfrm>
            <a:off x="6479004" y="3152961"/>
            <a:ext cx="1127142" cy="2416192"/>
          </a:xfrm>
          <a:prstGeom prst="rect">
            <a:avLst/>
          </a:prstGeom>
          <a:ln w="38100">
            <a:solidFill>
              <a:schemeClr val="tx1"/>
            </a:solidFill>
          </a:ln>
        </p:spPr>
      </p:pic>
      <p:pic>
        <p:nvPicPr>
          <p:cNvPr id="25" name="Picture 24">
            <a:extLst>
              <a:ext uri="{FF2B5EF4-FFF2-40B4-BE49-F238E27FC236}">
                <a16:creationId xmlns:a16="http://schemas.microsoft.com/office/drawing/2014/main" xmlns="" id="{6163D46F-CD53-E9B9-05A6-9C8430EECC8C}"/>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7889845" y="3170328"/>
            <a:ext cx="1074834" cy="2398825"/>
          </a:xfrm>
          <a:prstGeom prst="rect">
            <a:avLst/>
          </a:prstGeom>
          <a:ln w="38100">
            <a:solidFill>
              <a:schemeClr val="tx1"/>
            </a:solidFill>
          </a:ln>
        </p:spPr>
      </p:pic>
      <p:sp>
        <p:nvSpPr>
          <p:cNvPr id="27" name="Arrow: Right 26">
            <a:extLst>
              <a:ext uri="{FF2B5EF4-FFF2-40B4-BE49-F238E27FC236}">
                <a16:creationId xmlns:a16="http://schemas.microsoft.com/office/drawing/2014/main" xmlns="" id="{204F6D10-33AA-B4F5-EBA7-F4BD77796232}"/>
              </a:ext>
            </a:extLst>
          </p:cNvPr>
          <p:cNvSpPr/>
          <p:nvPr/>
        </p:nvSpPr>
        <p:spPr>
          <a:xfrm>
            <a:off x="6273850" y="4317902"/>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8" name="Arrow: Right 27">
            <a:extLst>
              <a:ext uri="{FF2B5EF4-FFF2-40B4-BE49-F238E27FC236}">
                <a16:creationId xmlns:a16="http://schemas.microsoft.com/office/drawing/2014/main" xmlns="" id="{B4128C95-9BBC-87EA-4A42-AD4E9FEB37AB}"/>
              </a:ext>
            </a:extLst>
          </p:cNvPr>
          <p:cNvSpPr/>
          <p:nvPr/>
        </p:nvSpPr>
        <p:spPr>
          <a:xfrm>
            <a:off x="7661286" y="4292416"/>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0" name="Arrow: Right 29">
            <a:extLst>
              <a:ext uri="{FF2B5EF4-FFF2-40B4-BE49-F238E27FC236}">
                <a16:creationId xmlns:a16="http://schemas.microsoft.com/office/drawing/2014/main" xmlns="" id="{4F2FCCD1-0D4A-0F8F-8185-CDB1BECB9193}"/>
              </a:ext>
            </a:extLst>
          </p:cNvPr>
          <p:cNvSpPr/>
          <p:nvPr/>
        </p:nvSpPr>
        <p:spPr>
          <a:xfrm>
            <a:off x="3323649" y="4292416"/>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1" name="Arrow: Right 30">
            <a:extLst>
              <a:ext uri="{FF2B5EF4-FFF2-40B4-BE49-F238E27FC236}">
                <a16:creationId xmlns:a16="http://schemas.microsoft.com/office/drawing/2014/main" xmlns="" id="{DFCB5AB8-6E8D-B007-6525-3B9240A9A8F4}"/>
              </a:ext>
            </a:extLst>
          </p:cNvPr>
          <p:cNvSpPr/>
          <p:nvPr/>
        </p:nvSpPr>
        <p:spPr>
          <a:xfrm>
            <a:off x="1672020" y="4259453"/>
            <a:ext cx="173419" cy="148082"/>
          </a:xfrm>
          <a:prstGeom prst="rightArrow">
            <a:avLst/>
          </a:prstGeom>
          <a:solidFill>
            <a:schemeClr val="tx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2" name="Arrow: Right 31">
            <a:extLst>
              <a:ext uri="{FF2B5EF4-FFF2-40B4-BE49-F238E27FC236}">
                <a16:creationId xmlns:a16="http://schemas.microsoft.com/office/drawing/2014/main" xmlns="" id="{768A89AD-114E-C052-549B-9B1D9504BEC7}"/>
              </a:ext>
            </a:extLst>
          </p:cNvPr>
          <p:cNvSpPr/>
          <p:nvPr/>
        </p:nvSpPr>
        <p:spPr>
          <a:xfrm>
            <a:off x="4794612" y="4317901"/>
            <a:ext cx="173419" cy="148082"/>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3" name="TextBox 2">
            <a:extLst>
              <a:ext uri="{FF2B5EF4-FFF2-40B4-BE49-F238E27FC236}">
                <a16:creationId xmlns:a16="http://schemas.microsoft.com/office/drawing/2014/main" xmlns="" id="{5EB83E99-76E1-0B68-1316-286FF91A97D7}"/>
              </a:ext>
            </a:extLst>
          </p:cNvPr>
          <p:cNvSpPr txBox="1"/>
          <p:nvPr/>
        </p:nvSpPr>
        <p:spPr>
          <a:xfrm>
            <a:off x="177142" y="5724279"/>
            <a:ext cx="1459394"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a:t>Cleaned fresh leaves of </a:t>
            </a:r>
            <a:r>
              <a:rPr lang="en-US" sz="1200" b="1" i="1"/>
              <a:t>cassia fistula</a:t>
            </a:r>
            <a:endParaRPr lang="en-US" sz="1200" b="1" kern="1200">
              <a:solidFill>
                <a:schemeClr val="tx1"/>
              </a:solidFill>
              <a:latin typeface="+mn-lt"/>
              <a:ea typeface="+mn-ea"/>
              <a:cs typeface="+mn-cs"/>
            </a:endParaRPr>
          </a:p>
        </p:txBody>
      </p:sp>
      <p:sp>
        <p:nvSpPr>
          <p:cNvPr id="4" name="TextBox 3">
            <a:extLst>
              <a:ext uri="{FF2B5EF4-FFF2-40B4-BE49-F238E27FC236}">
                <a16:creationId xmlns:a16="http://schemas.microsoft.com/office/drawing/2014/main" xmlns="" id="{84977D33-91F9-C530-34DD-EEC402FBA8E9}"/>
              </a:ext>
            </a:extLst>
          </p:cNvPr>
          <p:cNvSpPr txBox="1"/>
          <p:nvPr/>
        </p:nvSpPr>
        <p:spPr>
          <a:xfrm>
            <a:off x="1869708" y="5681141"/>
            <a:ext cx="1417850" cy="461665"/>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a:t>Leaves dried in shade for 10 days</a:t>
            </a:r>
            <a:endParaRPr lang="en-US" sz="1200" b="1" kern="1200">
              <a:solidFill>
                <a:schemeClr val="tx1"/>
              </a:solidFill>
              <a:latin typeface="+mn-lt"/>
              <a:ea typeface="+mn-ea"/>
              <a:cs typeface="+mn-cs"/>
            </a:endParaRPr>
          </a:p>
        </p:txBody>
      </p:sp>
      <p:sp>
        <p:nvSpPr>
          <p:cNvPr id="5" name="TextBox 4">
            <a:extLst>
              <a:ext uri="{FF2B5EF4-FFF2-40B4-BE49-F238E27FC236}">
                <a16:creationId xmlns:a16="http://schemas.microsoft.com/office/drawing/2014/main" xmlns="" id="{B3BFF397-2958-EAD4-4954-A59C5DA8EB09}"/>
              </a:ext>
            </a:extLst>
          </p:cNvPr>
          <p:cNvSpPr txBox="1"/>
          <p:nvPr/>
        </p:nvSpPr>
        <p:spPr>
          <a:xfrm>
            <a:off x="6452063" y="5631947"/>
            <a:ext cx="1194698"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kern="1200">
                <a:solidFill>
                  <a:schemeClr val="tx1"/>
                </a:solidFill>
                <a:latin typeface="+mn-lt"/>
                <a:ea typeface="+mn-ea"/>
                <a:cs typeface="+mn-cs"/>
              </a:rPr>
              <a:t>Leaf extract with methanol solvent</a:t>
            </a:r>
          </a:p>
        </p:txBody>
      </p:sp>
      <p:sp>
        <p:nvSpPr>
          <p:cNvPr id="6" name="TextBox 5">
            <a:extLst>
              <a:ext uri="{FF2B5EF4-FFF2-40B4-BE49-F238E27FC236}">
                <a16:creationId xmlns:a16="http://schemas.microsoft.com/office/drawing/2014/main" xmlns="" id="{45DA852E-7952-14CD-97A2-2C5F655C7A75}"/>
              </a:ext>
            </a:extLst>
          </p:cNvPr>
          <p:cNvSpPr txBox="1"/>
          <p:nvPr/>
        </p:nvSpPr>
        <p:spPr>
          <a:xfrm>
            <a:off x="4968030" y="5681140"/>
            <a:ext cx="1262953" cy="830997"/>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kern="1200">
                <a:solidFill>
                  <a:schemeClr val="tx1"/>
                </a:solidFill>
                <a:latin typeface="+mn-lt"/>
                <a:ea typeface="+mn-ea"/>
                <a:cs typeface="+mn-cs"/>
              </a:rPr>
              <a:t>Organic extraction of leaf powder using Soxhlet chamber</a:t>
            </a:r>
          </a:p>
        </p:txBody>
      </p:sp>
      <p:sp>
        <p:nvSpPr>
          <p:cNvPr id="7" name="TextBox 6">
            <a:extLst>
              <a:ext uri="{FF2B5EF4-FFF2-40B4-BE49-F238E27FC236}">
                <a16:creationId xmlns:a16="http://schemas.microsoft.com/office/drawing/2014/main" xmlns="" id="{E34201E0-BE97-2596-7060-6323034454FB}"/>
              </a:ext>
            </a:extLst>
          </p:cNvPr>
          <p:cNvSpPr txBox="1"/>
          <p:nvPr/>
        </p:nvSpPr>
        <p:spPr>
          <a:xfrm>
            <a:off x="3520729" y="5753495"/>
            <a:ext cx="1248589"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kern="1200">
                <a:solidFill>
                  <a:schemeClr val="tx1"/>
                </a:solidFill>
                <a:latin typeface="+mn-lt"/>
                <a:ea typeface="+mn-ea"/>
                <a:cs typeface="+mn-cs"/>
              </a:rPr>
              <a:t>Dried leaves grind into fine powder</a:t>
            </a:r>
          </a:p>
        </p:txBody>
      </p:sp>
      <p:sp>
        <p:nvSpPr>
          <p:cNvPr id="8" name="TextBox 7">
            <a:extLst>
              <a:ext uri="{FF2B5EF4-FFF2-40B4-BE49-F238E27FC236}">
                <a16:creationId xmlns:a16="http://schemas.microsoft.com/office/drawing/2014/main" xmlns="" id="{EC4BABD8-713F-6C5D-8994-8B3598AD9D79}"/>
              </a:ext>
            </a:extLst>
          </p:cNvPr>
          <p:cNvSpPr txBox="1"/>
          <p:nvPr/>
        </p:nvSpPr>
        <p:spPr>
          <a:xfrm>
            <a:off x="7857519" y="5681140"/>
            <a:ext cx="1142620" cy="646331"/>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solidFill>
              <a:schemeClr val="bg1"/>
            </a:solidFill>
          </a:ln>
        </p:spPr>
        <p:txBody>
          <a:bodyPr wrap="square" rtlCol="0">
            <a:spAutoFit/>
          </a:bodyPr>
          <a:lstStyle/>
          <a:p>
            <a:pPr algn="ctr"/>
            <a:r>
              <a:rPr lang="en-US" sz="1200" b="1" kern="1200">
                <a:solidFill>
                  <a:schemeClr val="tx1"/>
                </a:solidFill>
                <a:latin typeface="+mn-lt"/>
                <a:ea typeface="+mn-ea"/>
                <a:cs typeface="+mn-cs"/>
              </a:rPr>
              <a:t>Sol</a:t>
            </a:r>
            <a:r>
              <a:rPr lang="en-US" sz="1200" b="1"/>
              <a:t>vent extract air dried and kept at 4C</a:t>
            </a:r>
            <a:endParaRPr lang="en-US" sz="1200" b="1" kern="1200">
              <a:solidFill>
                <a:schemeClr val="tx1"/>
              </a:solidFill>
              <a:latin typeface="+mn-lt"/>
              <a:ea typeface="+mn-ea"/>
              <a:cs typeface="+mn-cs"/>
            </a:endParaRPr>
          </a:p>
        </p:txBody>
      </p:sp>
      <p:sp>
        <p:nvSpPr>
          <p:cNvPr id="22" name="Rectangle 21"/>
          <p:cNvSpPr/>
          <p:nvPr/>
        </p:nvSpPr>
        <p:spPr>
          <a:xfrm>
            <a:off x="160283" y="44624"/>
            <a:ext cx="1649939" cy="615553"/>
          </a:xfrm>
          <a:prstGeom prst="rect">
            <a:avLst/>
          </a:prstGeom>
        </p:spPr>
        <p:txBody>
          <a:bodyPr wrap="none">
            <a:spAutoFit/>
          </a:bodyPr>
          <a:lstStyle/>
          <a:p>
            <a:r>
              <a:rPr lang="en-US" sz="3400" b="1" dirty="0" smtClean="0">
                <a:latin typeface="Cambria" pitchFamily="18" charset="0"/>
              </a:rPr>
              <a:t>Results</a:t>
            </a:r>
            <a:endParaRPr lang="en-IN" sz="3400" b="1" dirty="0">
              <a:latin typeface="Cambria" pitchFamily="18" charset="0"/>
            </a:endParaRPr>
          </a:p>
        </p:txBody>
      </p:sp>
    </p:spTree>
    <p:extLst>
      <p:ext uri="{BB962C8B-B14F-4D97-AF65-F5344CB8AC3E}">
        <p14:creationId xmlns:p14="http://schemas.microsoft.com/office/powerpoint/2010/main" val="3292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941B9D-4EB5-0854-9114-5ED49E4D0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05" y="764705"/>
            <a:ext cx="2060270" cy="1730454"/>
          </a:xfrm>
          <a:prstGeom prst="rect">
            <a:avLst/>
          </a:prstGeom>
          <a:ln w="38100">
            <a:solidFill>
              <a:schemeClr val="tx1"/>
            </a:solidFill>
          </a:ln>
        </p:spPr>
      </p:pic>
      <p:pic>
        <p:nvPicPr>
          <p:cNvPr id="13" name="Picture 12">
            <a:extLst>
              <a:ext uri="{FF2B5EF4-FFF2-40B4-BE49-F238E27FC236}">
                <a16:creationId xmlns:a16="http://schemas.microsoft.com/office/drawing/2014/main" xmlns="" id="{3D957786-9617-8A50-4973-C978254A1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448" y="764704"/>
            <a:ext cx="2728944" cy="1800201"/>
          </a:xfrm>
          <a:prstGeom prst="rect">
            <a:avLst/>
          </a:prstGeom>
        </p:spPr>
      </p:pic>
      <p:sp>
        <p:nvSpPr>
          <p:cNvPr id="14" name="TextBox 13">
            <a:extLst>
              <a:ext uri="{FF2B5EF4-FFF2-40B4-BE49-F238E27FC236}">
                <a16:creationId xmlns:a16="http://schemas.microsoft.com/office/drawing/2014/main" xmlns="" id="{A1072403-DD94-0A80-5C9C-05D23F94E105}"/>
              </a:ext>
            </a:extLst>
          </p:cNvPr>
          <p:cNvSpPr txBox="1"/>
          <p:nvPr/>
        </p:nvSpPr>
        <p:spPr>
          <a:xfrm>
            <a:off x="2771800" y="2509200"/>
            <a:ext cx="4138258" cy="400110"/>
          </a:xfrm>
          <a:prstGeom prst="rect">
            <a:avLst/>
          </a:prstGeom>
          <a:noFill/>
          <a:ln>
            <a:noFill/>
          </a:ln>
        </p:spPr>
        <p:txBody>
          <a:bodyPr wrap="square" rtlCol="0">
            <a:spAutoFit/>
          </a:bodyPr>
          <a:lstStyle/>
          <a:p>
            <a:pPr algn="ctr"/>
            <a:r>
              <a:rPr lang="en-US" sz="2000" b="1" dirty="0" smtClean="0">
                <a:latin typeface="Cambria" pitchFamily="18" charset="0"/>
              </a:rPr>
              <a:t>UV-VIS </a:t>
            </a:r>
            <a:r>
              <a:rPr lang="en-US" sz="2000" b="1" kern="1200" dirty="0" smtClean="0">
                <a:solidFill>
                  <a:schemeClr val="tx1"/>
                </a:solidFill>
                <a:latin typeface="Cambria" pitchFamily="18" charset="0"/>
              </a:rPr>
              <a:t>spectrophotometry</a:t>
            </a:r>
            <a:endParaRPr lang="en-US" sz="2000" b="1" kern="1200" dirty="0">
              <a:solidFill>
                <a:schemeClr val="tx1"/>
              </a:solidFill>
              <a:latin typeface="Cambria" pitchFamily="18" charset="0"/>
            </a:endParaRPr>
          </a:p>
        </p:txBody>
      </p:sp>
      <p:sp>
        <p:nvSpPr>
          <p:cNvPr id="17" name="Rectangle 16"/>
          <p:cNvSpPr/>
          <p:nvPr/>
        </p:nvSpPr>
        <p:spPr>
          <a:xfrm>
            <a:off x="35496" y="2549271"/>
            <a:ext cx="3175934" cy="400110"/>
          </a:xfrm>
          <a:prstGeom prst="rect">
            <a:avLst/>
          </a:prstGeom>
        </p:spPr>
        <p:txBody>
          <a:bodyPr wrap="none">
            <a:spAutoFit/>
          </a:bodyPr>
          <a:lstStyle/>
          <a:p>
            <a:r>
              <a:rPr lang="en-US" sz="2000" b="1" dirty="0"/>
              <a:t>SELENIUM NANOPARTICLES </a:t>
            </a:r>
            <a:endParaRPr lang="en-IN" sz="2000" dirty="0"/>
          </a:p>
        </p:txBody>
      </p:sp>
      <p:sp>
        <p:nvSpPr>
          <p:cNvPr id="18" name="Rectangle 17"/>
          <p:cNvSpPr/>
          <p:nvPr/>
        </p:nvSpPr>
        <p:spPr>
          <a:xfrm>
            <a:off x="1" y="44624"/>
            <a:ext cx="4356688" cy="615553"/>
          </a:xfrm>
          <a:prstGeom prst="rect">
            <a:avLst/>
          </a:prstGeom>
        </p:spPr>
        <p:txBody>
          <a:bodyPr wrap="square">
            <a:spAutoFit/>
          </a:bodyPr>
          <a:lstStyle/>
          <a:p>
            <a:r>
              <a:rPr lang="en-US" sz="3400" b="1" dirty="0" smtClean="0">
                <a:latin typeface="Cambria" pitchFamily="18" charset="0"/>
              </a:rPr>
              <a:t>NP Characterization</a:t>
            </a:r>
            <a:endParaRPr lang="en-IN" sz="3400" b="1" dirty="0">
              <a:latin typeface="Cambria" pitchFamily="18" charset="0"/>
            </a:endParaRPr>
          </a:p>
        </p:txBody>
      </p:sp>
      <p:sp>
        <p:nvSpPr>
          <p:cNvPr id="19" name="Rectangle 18"/>
          <p:cNvSpPr/>
          <p:nvPr/>
        </p:nvSpPr>
        <p:spPr>
          <a:xfrm>
            <a:off x="3251255" y="908721"/>
            <a:ext cx="1464761" cy="646331"/>
          </a:xfrm>
          <a:prstGeom prst="rect">
            <a:avLst/>
          </a:prstGeom>
        </p:spPr>
        <p:txBody>
          <a:bodyPr wrap="none">
            <a:spAutoFit/>
          </a:bodyPr>
          <a:lstStyle/>
          <a:p>
            <a:pPr algn="ctr"/>
            <a:r>
              <a:rPr lang="en-US" b="1" dirty="0"/>
              <a:t>(</a:t>
            </a:r>
            <a:r>
              <a:rPr lang="en-US" b="1" dirty="0" smtClean="0"/>
              <a:t>DECOCTION)</a:t>
            </a:r>
          </a:p>
          <a:p>
            <a:pPr algn="ctr"/>
            <a:r>
              <a:rPr lang="en-US" b="1" dirty="0" smtClean="0">
                <a:solidFill>
                  <a:schemeClr val="accent1">
                    <a:lumMod val="50000"/>
                  </a:schemeClr>
                </a:solidFill>
              </a:rPr>
              <a:t>(232nm</a:t>
            </a:r>
            <a:r>
              <a:rPr lang="en-US" b="1" dirty="0" smtClean="0"/>
              <a:t>)</a:t>
            </a:r>
            <a:endParaRPr lang="en-US" b="1" dirty="0"/>
          </a:p>
        </p:txBody>
      </p:sp>
      <p:pic>
        <p:nvPicPr>
          <p:cNvPr id="21" name="Picture 20">
            <a:extLst>
              <a:ext uri="{FF2B5EF4-FFF2-40B4-BE49-F238E27FC236}">
                <a16:creationId xmlns:a16="http://schemas.microsoft.com/office/drawing/2014/main" xmlns="" id="{98941B9D-4EB5-0854-9114-5ED49E4D06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3005" y="2941248"/>
            <a:ext cx="2060270" cy="1594013"/>
          </a:xfrm>
          <a:prstGeom prst="rect">
            <a:avLst/>
          </a:prstGeom>
          <a:ln w="38100">
            <a:solidFill>
              <a:schemeClr val="tx1"/>
            </a:solidFill>
          </a:ln>
        </p:spPr>
      </p:pic>
      <p:pic>
        <p:nvPicPr>
          <p:cNvPr id="22" name="Picture 21">
            <a:extLst>
              <a:ext uri="{FF2B5EF4-FFF2-40B4-BE49-F238E27FC236}">
                <a16:creationId xmlns:a16="http://schemas.microsoft.com/office/drawing/2014/main" xmlns="" id="{C92DF128-F628-25D6-4488-CF7C77F11435}"/>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2555776" y="2941248"/>
            <a:ext cx="2660616" cy="1639880"/>
          </a:xfrm>
          <a:prstGeom prst="rect">
            <a:avLst/>
          </a:prstGeom>
        </p:spPr>
      </p:pic>
      <p:sp>
        <p:nvSpPr>
          <p:cNvPr id="23" name="Rectangle 22"/>
          <p:cNvSpPr/>
          <p:nvPr/>
        </p:nvSpPr>
        <p:spPr>
          <a:xfrm>
            <a:off x="3707904" y="3130155"/>
            <a:ext cx="1464761" cy="646331"/>
          </a:xfrm>
          <a:prstGeom prst="rect">
            <a:avLst/>
          </a:prstGeom>
        </p:spPr>
        <p:txBody>
          <a:bodyPr wrap="none">
            <a:spAutoFit/>
          </a:bodyPr>
          <a:lstStyle/>
          <a:p>
            <a:pPr algn="ctr"/>
            <a:r>
              <a:rPr lang="en-US" b="1" dirty="0"/>
              <a:t>(</a:t>
            </a:r>
            <a:r>
              <a:rPr lang="en-US" b="1" dirty="0" smtClean="0"/>
              <a:t>DECOCTION)</a:t>
            </a:r>
          </a:p>
          <a:p>
            <a:pPr algn="ctr"/>
            <a:r>
              <a:rPr lang="en-US" b="1" dirty="0" smtClean="0">
                <a:solidFill>
                  <a:schemeClr val="accent1">
                    <a:lumMod val="50000"/>
                  </a:schemeClr>
                </a:solidFill>
              </a:rPr>
              <a:t>(424nm</a:t>
            </a:r>
            <a:r>
              <a:rPr lang="en-US" b="1" dirty="0" smtClean="0"/>
              <a:t>)</a:t>
            </a:r>
            <a:endParaRPr lang="en-US" b="1" dirty="0"/>
          </a:p>
        </p:txBody>
      </p:sp>
      <p:sp>
        <p:nvSpPr>
          <p:cNvPr id="24" name="Rectangle 23"/>
          <p:cNvSpPr/>
          <p:nvPr/>
        </p:nvSpPr>
        <p:spPr>
          <a:xfrm>
            <a:off x="107504" y="4541058"/>
            <a:ext cx="2767937" cy="400110"/>
          </a:xfrm>
          <a:prstGeom prst="rect">
            <a:avLst/>
          </a:prstGeom>
        </p:spPr>
        <p:txBody>
          <a:bodyPr wrap="none">
            <a:spAutoFit/>
          </a:bodyPr>
          <a:lstStyle/>
          <a:p>
            <a:r>
              <a:rPr lang="en-US" sz="2000" b="1" dirty="0" smtClean="0"/>
              <a:t>SILVER </a:t>
            </a:r>
            <a:r>
              <a:rPr lang="en-US" sz="2000" b="1" dirty="0"/>
              <a:t>NANOPARTICLES </a:t>
            </a:r>
            <a:endParaRPr lang="en-IN" sz="2000" dirty="0"/>
          </a:p>
        </p:txBody>
      </p:sp>
      <p:sp>
        <p:nvSpPr>
          <p:cNvPr id="25" name="TextBox 24">
            <a:extLst>
              <a:ext uri="{FF2B5EF4-FFF2-40B4-BE49-F238E27FC236}">
                <a16:creationId xmlns:a16="http://schemas.microsoft.com/office/drawing/2014/main" xmlns="" id="{A1072403-DD94-0A80-5C9C-05D23F94E105}"/>
              </a:ext>
            </a:extLst>
          </p:cNvPr>
          <p:cNvSpPr txBox="1"/>
          <p:nvPr/>
        </p:nvSpPr>
        <p:spPr>
          <a:xfrm>
            <a:off x="2555776" y="4535261"/>
            <a:ext cx="4138258" cy="400110"/>
          </a:xfrm>
          <a:prstGeom prst="rect">
            <a:avLst/>
          </a:prstGeom>
          <a:noFill/>
          <a:ln>
            <a:noFill/>
          </a:ln>
        </p:spPr>
        <p:txBody>
          <a:bodyPr wrap="square" rtlCol="0">
            <a:spAutoFit/>
          </a:bodyPr>
          <a:lstStyle/>
          <a:p>
            <a:pPr algn="ctr"/>
            <a:r>
              <a:rPr lang="en-US" sz="2000" b="1" dirty="0" smtClean="0">
                <a:latin typeface="Cambria" pitchFamily="18" charset="0"/>
              </a:rPr>
              <a:t>UV-VIS </a:t>
            </a:r>
            <a:r>
              <a:rPr lang="en-US" sz="2000" b="1" kern="1200" dirty="0" smtClean="0">
                <a:solidFill>
                  <a:schemeClr val="tx1"/>
                </a:solidFill>
                <a:latin typeface="Cambria" pitchFamily="18" charset="0"/>
              </a:rPr>
              <a:t>spectrophotometry</a:t>
            </a:r>
            <a:endParaRPr lang="en-US" sz="2000" b="1" kern="1200" dirty="0">
              <a:solidFill>
                <a:schemeClr val="tx1"/>
              </a:solidFill>
              <a:latin typeface="Cambria" pitchFamily="18" charset="0"/>
            </a:endParaRPr>
          </a:p>
        </p:txBody>
      </p:sp>
      <p:pic>
        <p:nvPicPr>
          <p:cNvPr id="26" name="Picture 25">
            <a:extLst>
              <a:ext uri="{FF2B5EF4-FFF2-40B4-BE49-F238E27FC236}">
                <a16:creationId xmlns:a16="http://schemas.microsoft.com/office/drawing/2014/main" xmlns="" id="{98941B9D-4EB5-0854-9114-5ED49E4D06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0284" y="4932691"/>
            <a:ext cx="2058652" cy="1520645"/>
          </a:xfrm>
          <a:prstGeom prst="rect">
            <a:avLst/>
          </a:prstGeom>
          <a:ln w="38100">
            <a:solidFill>
              <a:schemeClr val="tx1"/>
            </a:solidFill>
          </a:ln>
        </p:spPr>
      </p:pic>
      <p:pic>
        <p:nvPicPr>
          <p:cNvPr id="28" name="Picture 27">
            <a:extLst>
              <a:ext uri="{FF2B5EF4-FFF2-40B4-BE49-F238E27FC236}">
                <a16:creationId xmlns:a16="http://schemas.microsoft.com/office/drawing/2014/main" xmlns="" id="{BDEA4E1C-7C6C-D98E-1FBE-B28CB120D2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27784" y="4882906"/>
            <a:ext cx="2588608" cy="1570430"/>
          </a:xfrm>
          <a:prstGeom prst="rect">
            <a:avLst/>
          </a:prstGeom>
        </p:spPr>
      </p:pic>
      <p:sp>
        <p:nvSpPr>
          <p:cNvPr id="29" name="Rectangle 28"/>
          <p:cNvSpPr/>
          <p:nvPr/>
        </p:nvSpPr>
        <p:spPr>
          <a:xfrm>
            <a:off x="3563145" y="5171661"/>
            <a:ext cx="1464760" cy="646331"/>
          </a:xfrm>
          <a:prstGeom prst="rect">
            <a:avLst/>
          </a:prstGeom>
        </p:spPr>
        <p:txBody>
          <a:bodyPr wrap="none">
            <a:spAutoFit/>
          </a:bodyPr>
          <a:lstStyle/>
          <a:p>
            <a:pPr algn="ctr"/>
            <a:r>
              <a:rPr lang="en-US" b="1" dirty="0"/>
              <a:t>(</a:t>
            </a:r>
            <a:r>
              <a:rPr lang="en-US" b="1" dirty="0" smtClean="0"/>
              <a:t>DECOCTION)</a:t>
            </a:r>
          </a:p>
          <a:p>
            <a:pPr algn="ctr"/>
            <a:r>
              <a:rPr lang="en-US" b="1" dirty="0" smtClean="0">
                <a:solidFill>
                  <a:schemeClr val="accent1">
                    <a:lumMod val="50000"/>
                  </a:schemeClr>
                </a:solidFill>
              </a:rPr>
              <a:t>(210nm</a:t>
            </a:r>
            <a:r>
              <a:rPr lang="en-US" b="1" dirty="0" smtClean="0"/>
              <a:t>)</a:t>
            </a:r>
            <a:endParaRPr lang="en-US" b="1" dirty="0"/>
          </a:p>
        </p:txBody>
      </p:sp>
      <p:sp>
        <p:nvSpPr>
          <p:cNvPr id="30" name="Rectangle 29"/>
          <p:cNvSpPr/>
          <p:nvPr/>
        </p:nvSpPr>
        <p:spPr>
          <a:xfrm>
            <a:off x="107504" y="6453336"/>
            <a:ext cx="2915991" cy="400110"/>
          </a:xfrm>
          <a:prstGeom prst="rect">
            <a:avLst/>
          </a:prstGeom>
        </p:spPr>
        <p:txBody>
          <a:bodyPr wrap="none">
            <a:spAutoFit/>
          </a:bodyPr>
          <a:lstStyle/>
          <a:p>
            <a:r>
              <a:rPr lang="en-US" sz="2000" b="1" dirty="0" smtClean="0"/>
              <a:t>COPPER </a:t>
            </a:r>
            <a:r>
              <a:rPr lang="en-US" sz="2000" b="1" dirty="0"/>
              <a:t>NANOPARTICLES </a:t>
            </a:r>
            <a:endParaRPr lang="en-IN" sz="2000" dirty="0"/>
          </a:p>
        </p:txBody>
      </p:sp>
      <p:sp>
        <p:nvSpPr>
          <p:cNvPr id="31" name="TextBox 30">
            <a:extLst>
              <a:ext uri="{FF2B5EF4-FFF2-40B4-BE49-F238E27FC236}">
                <a16:creationId xmlns:a16="http://schemas.microsoft.com/office/drawing/2014/main" xmlns="" id="{A1072403-DD94-0A80-5C9C-05D23F94E105}"/>
              </a:ext>
            </a:extLst>
          </p:cNvPr>
          <p:cNvSpPr txBox="1"/>
          <p:nvPr/>
        </p:nvSpPr>
        <p:spPr>
          <a:xfrm>
            <a:off x="2699792" y="6413266"/>
            <a:ext cx="4138258" cy="400110"/>
          </a:xfrm>
          <a:prstGeom prst="rect">
            <a:avLst/>
          </a:prstGeom>
          <a:noFill/>
          <a:ln>
            <a:noFill/>
          </a:ln>
        </p:spPr>
        <p:txBody>
          <a:bodyPr wrap="square" rtlCol="0">
            <a:spAutoFit/>
          </a:bodyPr>
          <a:lstStyle/>
          <a:p>
            <a:pPr algn="ctr"/>
            <a:r>
              <a:rPr lang="en-US" sz="2000" b="1" dirty="0" smtClean="0">
                <a:latin typeface="Cambria" pitchFamily="18" charset="0"/>
              </a:rPr>
              <a:t>UV-VIS </a:t>
            </a:r>
            <a:r>
              <a:rPr lang="en-US" sz="2000" b="1" kern="1200" dirty="0" smtClean="0">
                <a:solidFill>
                  <a:schemeClr val="tx1"/>
                </a:solidFill>
                <a:latin typeface="Cambria" pitchFamily="18" charset="0"/>
              </a:rPr>
              <a:t>spectrophotometry</a:t>
            </a:r>
            <a:endParaRPr lang="en-US" sz="2000" b="1" kern="1200" dirty="0">
              <a:solidFill>
                <a:schemeClr val="tx1"/>
              </a:solidFill>
              <a:latin typeface="Cambria" pitchFamily="18" charset="0"/>
            </a:endParaRPr>
          </a:p>
        </p:txBody>
      </p:sp>
    </p:spTree>
    <p:extLst>
      <p:ext uri="{BB962C8B-B14F-4D97-AF65-F5344CB8AC3E}">
        <p14:creationId xmlns:p14="http://schemas.microsoft.com/office/powerpoint/2010/main" val="184410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xmlns="" id="{4F917803-61BB-14D0-80C3-A811B8C18CB3}"/>
              </a:ext>
            </a:extLst>
          </p:cNvPr>
          <p:cNvSpPr txBox="1">
            <a:spLocks/>
          </p:cNvSpPr>
          <p:nvPr/>
        </p:nvSpPr>
        <p:spPr>
          <a:xfrm>
            <a:off x="48328" y="106196"/>
            <a:ext cx="6827928" cy="574105"/>
          </a:xfrm>
          <a:prstGeom prst="rect">
            <a:avLst/>
          </a:prstGeom>
          <a:solidFill>
            <a:schemeClr val="accent1">
              <a:lumMod val="20000"/>
              <a:lumOff val="80000"/>
            </a:schemeClr>
          </a:solidFill>
        </p:spPr>
        <p:txBody>
          <a:bodyPr>
            <a:noAutofit/>
          </a:bodyPr>
          <a:lstStyle>
            <a:lvl1pPr algn="l" defTabSz="685800" rtl="0" eaLnBrk="1" latinLnBrk="0" hangingPunct="1">
              <a:spcBef>
                <a:spcPct val="0"/>
              </a:spcBef>
              <a:buNone/>
              <a:defRPr sz="3300" b="1" kern="1200" cap="none" spc="0">
                <a:ln w="22225">
                  <a:solidFill>
                    <a:schemeClr val="tx2"/>
                  </a:solidFill>
                  <a:prstDash val="solid"/>
                </a:ln>
                <a:solidFill>
                  <a:schemeClr val="tx2">
                    <a:lumMod val="60000"/>
                    <a:lumOff val="40000"/>
                  </a:schemeClr>
                </a:solidFill>
                <a:effectLst/>
                <a:latin typeface="+mj-lt"/>
                <a:ea typeface="+mj-ea"/>
                <a:cs typeface="+mj-cs"/>
              </a:defRPr>
            </a:lvl1pPr>
          </a:lstStyle>
          <a:p>
            <a:r>
              <a:rPr lang="en-US" sz="2800" dirty="0">
                <a:solidFill>
                  <a:schemeClr val="tx1"/>
                </a:solidFill>
              </a:rPr>
              <a:t>ANTIMICROBIAL ASSAY OF </a:t>
            </a:r>
            <a:r>
              <a:rPr lang="en-US" sz="2800" dirty="0" smtClean="0">
                <a:solidFill>
                  <a:schemeClr val="tx1"/>
                </a:solidFill>
              </a:rPr>
              <a:t>NANOPARTICLES</a:t>
            </a:r>
            <a:endParaRPr lang="en-IN" sz="2800" dirty="0">
              <a:solidFill>
                <a:schemeClr val="tx1"/>
              </a:solidFill>
            </a:endParaRPr>
          </a:p>
        </p:txBody>
      </p:sp>
      <p:grpSp>
        <p:nvGrpSpPr>
          <p:cNvPr id="5" name="Group 4"/>
          <p:cNvGrpSpPr/>
          <p:nvPr/>
        </p:nvGrpSpPr>
        <p:grpSpPr>
          <a:xfrm>
            <a:off x="48769" y="602786"/>
            <a:ext cx="8964484" cy="2088231"/>
            <a:chOff x="136380" y="1417222"/>
            <a:chExt cx="8964484" cy="2453465"/>
          </a:xfrm>
        </p:grpSpPr>
        <p:pic>
          <p:nvPicPr>
            <p:cNvPr id="3" name="Picture 2">
              <a:extLst>
                <a:ext uri="{FF2B5EF4-FFF2-40B4-BE49-F238E27FC236}">
                  <a16:creationId xmlns:a16="http://schemas.microsoft.com/office/drawing/2014/main" xmlns="" id="{6A66C3E0-FA13-CD78-22FE-B145B93D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820" y="1462188"/>
              <a:ext cx="1734392" cy="2387466"/>
            </a:xfrm>
            <a:prstGeom prst="rect">
              <a:avLst/>
            </a:prstGeom>
            <a:ln>
              <a:solidFill>
                <a:schemeClr val="bg1"/>
              </a:solidFill>
            </a:ln>
          </p:spPr>
        </p:pic>
        <p:pic>
          <p:nvPicPr>
            <p:cNvPr id="4" name="Picture 3">
              <a:extLst>
                <a:ext uri="{FF2B5EF4-FFF2-40B4-BE49-F238E27FC236}">
                  <a16:creationId xmlns:a16="http://schemas.microsoft.com/office/drawing/2014/main" xmlns="" id="{ACA9BCC5-F636-3F36-707B-6A72A9FD2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476" y="1438255"/>
              <a:ext cx="1725281" cy="2432432"/>
            </a:xfrm>
            <a:prstGeom prst="rect">
              <a:avLst/>
            </a:prstGeom>
            <a:ln>
              <a:solidFill>
                <a:schemeClr val="bg1"/>
              </a:solidFill>
            </a:ln>
          </p:spPr>
        </p:pic>
        <p:pic>
          <p:nvPicPr>
            <p:cNvPr id="6" name="Picture 5">
              <a:extLst>
                <a:ext uri="{FF2B5EF4-FFF2-40B4-BE49-F238E27FC236}">
                  <a16:creationId xmlns:a16="http://schemas.microsoft.com/office/drawing/2014/main" xmlns="" id="{A162C761-FC9E-C33E-5135-D786A41CD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1399" y="1417222"/>
              <a:ext cx="1734392" cy="2432432"/>
            </a:xfrm>
            <a:prstGeom prst="rect">
              <a:avLst/>
            </a:prstGeom>
            <a:ln>
              <a:solidFill>
                <a:schemeClr val="bg1"/>
              </a:solidFill>
            </a:ln>
          </p:spPr>
        </p:pic>
        <p:pic>
          <p:nvPicPr>
            <p:cNvPr id="8" name="Picture 7">
              <a:extLst>
                <a:ext uri="{FF2B5EF4-FFF2-40B4-BE49-F238E27FC236}">
                  <a16:creationId xmlns:a16="http://schemas.microsoft.com/office/drawing/2014/main" xmlns="" id="{4BAE18E0-2FB1-10D6-01D1-E9BFA2E55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471" y="1450031"/>
              <a:ext cx="1734393" cy="2408880"/>
            </a:xfrm>
            <a:prstGeom prst="rect">
              <a:avLst/>
            </a:prstGeom>
            <a:ln>
              <a:solidFill>
                <a:schemeClr val="bg1"/>
              </a:solidFill>
            </a:ln>
          </p:spPr>
        </p:pic>
        <p:pic>
          <p:nvPicPr>
            <p:cNvPr id="10" name="Picture 9">
              <a:extLst>
                <a:ext uri="{FF2B5EF4-FFF2-40B4-BE49-F238E27FC236}">
                  <a16:creationId xmlns:a16="http://schemas.microsoft.com/office/drawing/2014/main" xmlns="" id="{DD4E2E63-A663-213C-D398-FD0AD80321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80" y="1462188"/>
              <a:ext cx="1694871" cy="2387466"/>
            </a:xfrm>
            <a:prstGeom prst="rect">
              <a:avLst/>
            </a:prstGeom>
            <a:ln>
              <a:solidFill>
                <a:schemeClr val="bg1"/>
              </a:solidFill>
            </a:ln>
          </p:spPr>
        </p:pic>
        <p:sp>
          <p:nvSpPr>
            <p:cNvPr id="13" name="TextBox 12">
              <a:extLst>
                <a:ext uri="{FF2B5EF4-FFF2-40B4-BE49-F238E27FC236}">
                  <a16:creationId xmlns:a16="http://schemas.microsoft.com/office/drawing/2014/main" xmlns="" id="{55FEB3D5-4087-C17D-8909-8584D66D8E93}"/>
                </a:ext>
              </a:extLst>
            </p:cNvPr>
            <p:cNvSpPr txBox="1"/>
            <p:nvPr/>
          </p:nvSpPr>
          <p:spPr>
            <a:xfrm>
              <a:off x="6052132" y="1523774"/>
              <a:ext cx="672926" cy="307777"/>
            </a:xfrm>
            <a:prstGeom prst="rect">
              <a:avLst/>
            </a:prstGeom>
            <a:solidFill>
              <a:schemeClr val="bg1"/>
            </a:solidFill>
            <a:ln>
              <a:solidFill>
                <a:schemeClr val="bg2"/>
              </a:solidFill>
            </a:ln>
          </p:spPr>
          <p:txBody>
            <a:bodyPr wrap="square" rtlCol="0">
              <a:spAutoFit/>
            </a:bodyPr>
            <a:lstStyle/>
            <a:p>
              <a:r>
                <a:rPr lang="en-US" sz="1400" b="1" i="1" kern="1200" dirty="0">
                  <a:solidFill>
                    <a:schemeClr val="tx1"/>
                  </a:solidFill>
                  <a:latin typeface="+mn-lt"/>
                  <a:ea typeface="+mn-ea"/>
                  <a:cs typeface="+mn-cs"/>
                </a:rPr>
                <a:t>E.coli</a:t>
              </a:r>
            </a:p>
          </p:txBody>
        </p:sp>
        <p:sp>
          <p:nvSpPr>
            <p:cNvPr id="14" name="TextBox 13">
              <a:extLst>
                <a:ext uri="{FF2B5EF4-FFF2-40B4-BE49-F238E27FC236}">
                  <a16:creationId xmlns:a16="http://schemas.microsoft.com/office/drawing/2014/main" xmlns="" id="{AC00D656-3EA5-D838-0A14-F78B170355DB}"/>
                </a:ext>
              </a:extLst>
            </p:cNvPr>
            <p:cNvSpPr txBox="1"/>
            <p:nvPr/>
          </p:nvSpPr>
          <p:spPr>
            <a:xfrm>
              <a:off x="2470445" y="1494948"/>
              <a:ext cx="805411" cy="307777"/>
            </a:xfrm>
            <a:prstGeom prst="rect">
              <a:avLst/>
            </a:prstGeom>
            <a:solidFill>
              <a:schemeClr val="bg1"/>
            </a:solidFill>
            <a:ln>
              <a:solidFill>
                <a:schemeClr val="bg2"/>
              </a:solidFill>
            </a:ln>
          </p:spPr>
          <p:txBody>
            <a:bodyPr wrap="square" rtlCol="0">
              <a:spAutoFit/>
            </a:bodyPr>
            <a:lstStyle/>
            <a:p>
              <a:r>
                <a:rPr lang="en-US" sz="1400" b="1" i="1" dirty="0"/>
                <a:t>Proteus</a:t>
              </a:r>
              <a:endParaRPr lang="en-US" sz="1400" b="1" i="1" kern="1200" dirty="0">
                <a:solidFill>
                  <a:schemeClr val="tx1"/>
                </a:solidFill>
                <a:latin typeface="+mn-lt"/>
                <a:ea typeface="+mn-ea"/>
                <a:cs typeface="+mn-cs"/>
              </a:endParaRPr>
            </a:p>
          </p:txBody>
        </p:sp>
        <p:sp>
          <p:nvSpPr>
            <p:cNvPr id="15" name="TextBox 14">
              <a:extLst>
                <a:ext uri="{FF2B5EF4-FFF2-40B4-BE49-F238E27FC236}">
                  <a16:creationId xmlns:a16="http://schemas.microsoft.com/office/drawing/2014/main" xmlns="" id="{6E4B8A1C-D619-507B-4D8E-464ADC0548D2}"/>
                </a:ext>
              </a:extLst>
            </p:cNvPr>
            <p:cNvSpPr txBox="1"/>
            <p:nvPr/>
          </p:nvSpPr>
          <p:spPr>
            <a:xfrm>
              <a:off x="4248871" y="1504722"/>
              <a:ext cx="800247" cy="307777"/>
            </a:xfrm>
            <a:prstGeom prst="rect">
              <a:avLst/>
            </a:prstGeom>
            <a:solidFill>
              <a:schemeClr val="bg1"/>
            </a:solidFill>
            <a:ln>
              <a:solidFill>
                <a:schemeClr val="bg2"/>
              </a:solidFill>
            </a:ln>
          </p:spPr>
          <p:txBody>
            <a:bodyPr wrap="square" rtlCol="0">
              <a:spAutoFit/>
            </a:bodyPr>
            <a:lstStyle/>
            <a:p>
              <a:r>
                <a:rPr lang="en-US" sz="1400" b="1" i="1" dirty="0"/>
                <a:t>Bacillus</a:t>
              </a:r>
              <a:endParaRPr lang="en-US" sz="1400" b="1" i="1" kern="1200" dirty="0">
                <a:solidFill>
                  <a:schemeClr val="tx1"/>
                </a:solidFill>
                <a:latin typeface="+mn-lt"/>
                <a:ea typeface="+mn-ea"/>
                <a:cs typeface="+mn-cs"/>
              </a:endParaRPr>
            </a:p>
          </p:txBody>
        </p:sp>
        <p:sp>
          <p:nvSpPr>
            <p:cNvPr id="16" name="TextBox 15">
              <a:extLst>
                <a:ext uri="{FF2B5EF4-FFF2-40B4-BE49-F238E27FC236}">
                  <a16:creationId xmlns:a16="http://schemas.microsoft.com/office/drawing/2014/main" xmlns="" id="{803BBDF3-4E9D-256D-6102-6F83978CCBF1}"/>
                </a:ext>
              </a:extLst>
            </p:cNvPr>
            <p:cNvSpPr txBox="1"/>
            <p:nvPr/>
          </p:nvSpPr>
          <p:spPr>
            <a:xfrm>
              <a:off x="646415" y="1494948"/>
              <a:ext cx="757233" cy="307777"/>
            </a:xfrm>
            <a:prstGeom prst="rect">
              <a:avLst/>
            </a:prstGeom>
            <a:solidFill>
              <a:schemeClr val="bg1"/>
            </a:solidFill>
            <a:ln>
              <a:solidFill>
                <a:schemeClr val="bg2"/>
              </a:solidFill>
            </a:ln>
          </p:spPr>
          <p:txBody>
            <a:bodyPr wrap="square" rtlCol="0">
              <a:spAutoFit/>
            </a:bodyPr>
            <a:lstStyle/>
            <a:p>
              <a:pPr algn="ctr"/>
              <a:r>
                <a:rPr lang="en-US" sz="1400" b="1" i="1" kern="1200" dirty="0">
                  <a:solidFill>
                    <a:schemeClr val="tx1"/>
                  </a:solidFill>
                  <a:latin typeface="+mn-lt"/>
                  <a:ea typeface="+mn-ea"/>
                  <a:cs typeface="+mn-cs"/>
                </a:rPr>
                <a:t>Staph</a:t>
              </a:r>
            </a:p>
          </p:txBody>
        </p:sp>
        <p:sp>
          <p:nvSpPr>
            <p:cNvPr id="17" name="TextBox 16">
              <a:extLst>
                <a:ext uri="{FF2B5EF4-FFF2-40B4-BE49-F238E27FC236}">
                  <a16:creationId xmlns:a16="http://schemas.microsoft.com/office/drawing/2014/main" xmlns="" id="{1679E241-2FB5-0D94-E80F-5C5EE79D9054}"/>
                </a:ext>
              </a:extLst>
            </p:cNvPr>
            <p:cNvSpPr txBox="1"/>
            <p:nvPr/>
          </p:nvSpPr>
          <p:spPr>
            <a:xfrm>
              <a:off x="7772964" y="1523774"/>
              <a:ext cx="876554" cy="307777"/>
            </a:xfrm>
            <a:prstGeom prst="rect">
              <a:avLst/>
            </a:prstGeom>
            <a:solidFill>
              <a:schemeClr val="bg1"/>
            </a:solidFill>
            <a:ln>
              <a:solidFill>
                <a:schemeClr val="bg2"/>
              </a:solidFill>
            </a:ln>
          </p:spPr>
          <p:txBody>
            <a:bodyPr wrap="square" rtlCol="0">
              <a:spAutoFit/>
            </a:bodyPr>
            <a:lstStyle/>
            <a:p>
              <a:r>
                <a:rPr lang="en-US" sz="1400" b="1" i="1" dirty="0"/>
                <a:t>Candida</a:t>
              </a:r>
              <a:endParaRPr lang="en-US" sz="1400" b="1" i="1" kern="1200" dirty="0">
                <a:solidFill>
                  <a:schemeClr val="tx1"/>
                </a:solidFill>
                <a:latin typeface="+mn-lt"/>
                <a:ea typeface="+mn-ea"/>
                <a:cs typeface="+mn-cs"/>
              </a:endParaRPr>
            </a:p>
          </p:txBody>
        </p:sp>
      </p:grpSp>
      <p:grpSp>
        <p:nvGrpSpPr>
          <p:cNvPr id="18" name="Group 17"/>
          <p:cNvGrpSpPr/>
          <p:nvPr/>
        </p:nvGrpSpPr>
        <p:grpSpPr>
          <a:xfrm>
            <a:off x="35496" y="4797152"/>
            <a:ext cx="7243364" cy="1887429"/>
            <a:chOff x="178077" y="1529899"/>
            <a:chExt cx="7398830" cy="1887429"/>
          </a:xfrm>
        </p:grpSpPr>
        <p:pic>
          <p:nvPicPr>
            <p:cNvPr id="19" name="Picture 18">
              <a:extLst>
                <a:ext uri="{FF2B5EF4-FFF2-40B4-BE49-F238E27FC236}">
                  <a16:creationId xmlns:a16="http://schemas.microsoft.com/office/drawing/2014/main" xmlns="" id="{A5A171A2-582A-C808-1521-1873F2E2943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016425" y="1529899"/>
              <a:ext cx="1654223" cy="1887428"/>
            </a:xfrm>
            <a:prstGeom prst="rect">
              <a:avLst/>
            </a:prstGeom>
            <a:ln>
              <a:solidFill>
                <a:schemeClr val="bg1"/>
              </a:solidFill>
            </a:ln>
          </p:spPr>
        </p:pic>
        <p:pic>
          <p:nvPicPr>
            <p:cNvPr id="20" name="Picture 19">
              <a:extLst>
                <a:ext uri="{FF2B5EF4-FFF2-40B4-BE49-F238E27FC236}">
                  <a16:creationId xmlns:a16="http://schemas.microsoft.com/office/drawing/2014/main" xmlns="" id="{74B322F2-2808-BAE0-CECA-F113494706C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877370" y="1529900"/>
              <a:ext cx="1769915" cy="1887428"/>
            </a:xfrm>
            <a:prstGeom prst="rect">
              <a:avLst/>
            </a:prstGeom>
            <a:ln>
              <a:solidFill>
                <a:schemeClr val="bg1"/>
              </a:solidFill>
            </a:ln>
          </p:spPr>
        </p:pic>
        <p:pic>
          <p:nvPicPr>
            <p:cNvPr id="21" name="Picture 20">
              <a:extLst>
                <a:ext uri="{FF2B5EF4-FFF2-40B4-BE49-F238E27FC236}">
                  <a16:creationId xmlns:a16="http://schemas.microsoft.com/office/drawing/2014/main" xmlns="" id="{9CB796F9-0509-58C5-8BF7-7456D8AEFC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16200000">
              <a:off x="99856" y="1619794"/>
              <a:ext cx="1875754" cy="1719311"/>
            </a:xfrm>
            <a:prstGeom prst="rect">
              <a:avLst/>
            </a:prstGeom>
            <a:ln>
              <a:solidFill>
                <a:schemeClr val="bg1"/>
              </a:solidFill>
            </a:ln>
          </p:spPr>
        </p:pic>
        <p:sp>
          <p:nvSpPr>
            <p:cNvPr id="22" name="TextBox 21">
              <a:extLst>
                <a:ext uri="{FF2B5EF4-FFF2-40B4-BE49-F238E27FC236}">
                  <a16:creationId xmlns:a16="http://schemas.microsoft.com/office/drawing/2014/main" xmlns="" id="{AD16A398-9133-B1FA-1DF7-A75A51513146}"/>
                </a:ext>
              </a:extLst>
            </p:cNvPr>
            <p:cNvSpPr txBox="1"/>
            <p:nvPr/>
          </p:nvSpPr>
          <p:spPr>
            <a:xfrm>
              <a:off x="2411760" y="1556792"/>
              <a:ext cx="961636" cy="307777"/>
            </a:xfrm>
            <a:prstGeom prst="rect">
              <a:avLst/>
            </a:prstGeom>
            <a:solidFill>
              <a:schemeClr val="bg1"/>
            </a:solidFill>
            <a:ln>
              <a:solidFill>
                <a:schemeClr val="bg2"/>
              </a:solidFill>
            </a:ln>
          </p:spPr>
          <p:txBody>
            <a:bodyPr wrap="square" rtlCol="0">
              <a:spAutoFit/>
            </a:bodyPr>
            <a:lstStyle/>
            <a:p>
              <a:r>
                <a:rPr lang="en-US" sz="1400" b="1" i="1" dirty="0"/>
                <a:t>Proteus</a:t>
              </a:r>
              <a:endParaRPr lang="en-US" sz="1400" b="1" i="1" kern="1200" dirty="0">
                <a:solidFill>
                  <a:schemeClr val="tx1"/>
                </a:solidFill>
                <a:latin typeface="+mn-lt"/>
                <a:ea typeface="+mn-ea"/>
                <a:cs typeface="+mn-cs"/>
              </a:endParaRPr>
            </a:p>
          </p:txBody>
        </p:sp>
        <p:sp>
          <p:nvSpPr>
            <p:cNvPr id="23" name="TextBox 22">
              <a:extLst>
                <a:ext uri="{FF2B5EF4-FFF2-40B4-BE49-F238E27FC236}">
                  <a16:creationId xmlns:a16="http://schemas.microsoft.com/office/drawing/2014/main" xmlns="" id="{DE07B590-2B55-22EE-0ECB-6FBB7D32E343}"/>
                </a:ext>
              </a:extLst>
            </p:cNvPr>
            <p:cNvSpPr txBox="1"/>
            <p:nvPr/>
          </p:nvSpPr>
          <p:spPr>
            <a:xfrm>
              <a:off x="4178790" y="1541572"/>
              <a:ext cx="923610" cy="316423"/>
            </a:xfrm>
            <a:prstGeom prst="rect">
              <a:avLst/>
            </a:prstGeom>
            <a:solidFill>
              <a:schemeClr val="bg1"/>
            </a:solidFill>
            <a:ln>
              <a:solidFill>
                <a:schemeClr val="bg2"/>
              </a:solidFill>
            </a:ln>
          </p:spPr>
          <p:txBody>
            <a:bodyPr wrap="square" rtlCol="0">
              <a:spAutoFit/>
            </a:bodyPr>
            <a:lstStyle/>
            <a:p>
              <a:r>
                <a:rPr lang="en-US" sz="1400" b="1" i="1" dirty="0"/>
                <a:t>Bacillus</a:t>
              </a:r>
              <a:endParaRPr lang="en-US" sz="1400" b="1" i="1" kern="1200" dirty="0">
                <a:solidFill>
                  <a:schemeClr val="tx1"/>
                </a:solidFill>
                <a:latin typeface="+mn-lt"/>
                <a:ea typeface="+mn-ea"/>
                <a:cs typeface="+mn-cs"/>
              </a:endParaRPr>
            </a:p>
          </p:txBody>
        </p:sp>
        <p:sp>
          <p:nvSpPr>
            <p:cNvPr id="24" name="TextBox 23">
              <a:extLst>
                <a:ext uri="{FF2B5EF4-FFF2-40B4-BE49-F238E27FC236}">
                  <a16:creationId xmlns:a16="http://schemas.microsoft.com/office/drawing/2014/main" xmlns="" id="{1DB92D4A-A2B0-7155-D9F8-99148E9DB32C}"/>
                </a:ext>
              </a:extLst>
            </p:cNvPr>
            <p:cNvSpPr txBox="1"/>
            <p:nvPr/>
          </p:nvSpPr>
          <p:spPr>
            <a:xfrm>
              <a:off x="927577" y="1590889"/>
              <a:ext cx="735104" cy="307777"/>
            </a:xfrm>
            <a:prstGeom prst="rect">
              <a:avLst/>
            </a:prstGeom>
            <a:solidFill>
              <a:schemeClr val="bg1"/>
            </a:solidFill>
            <a:ln>
              <a:solidFill>
                <a:schemeClr val="bg2"/>
              </a:solidFill>
            </a:ln>
          </p:spPr>
          <p:txBody>
            <a:bodyPr wrap="square" rtlCol="0">
              <a:spAutoFit/>
            </a:bodyPr>
            <a:lstStyle/>
            <a:p>
              <a:pPr algn="ctr"/>
              <a:r>
                <a:rPr lang="en-US" sz="1400" b="1" i="1" kern="1200" dirty="0">
                  <a:solidFill>
                    <a:schemeClr val="tx1"/>
                  </a:solidFill>
                  <a:latin typeface="+mn-lt"/>
                  <a:ea typeface="+mn-ea"/>
                  <a:cs typeface="+mn-cs"/>
                </a:rPr>
                <a:t>Staph</a:t>
              </a:r>
            </a:p>
          </p:txBody>
        </p:sp>
        <p:pic>
          <p:nvPicPr>
            <p:cNvPr id="25" name="Picture 24">
              <a:extLst>
                <a:ext uri="{FF2B5EF4-FFF2-40B4-BE49-F238E27FC236}">
                  <a16:creationId xmlns:a16="http://schemas.microsoft.com/office/drawing/2014/main" xmlns="" id="{C78980C8-0AEC-EAF9-F381-9648B17CC1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4865" y="1529899"/>
              <a:ext cx="1812042" cy="1887429"/>
            </a:xfrm>
            <a:prstGeom prst="rect">
              <a:avLst/>
            </a:prstGeom>
          </p:spPr>
        </p:pic>
        <p:sp>
          <p:nvSpPr>
            <p:cNvPr id="26" name="TextBox 25">
              <a:extLst>
                <a:ext uri="{FF2B5EF4-FFF2-40B4-BE49-F238E27FC236}">
                  <a16:creationId xmlns:a16="http://schemas.microsoft.com/office/drawing/2014/main" xmlns="" id="{DC018243-33BF-F588-1D37-74DC414E395D}"/>
                </a:ext>
              </a:extLst>
            </p:cNvPr>
            <p:cNvSpPr txBox="1"/>
            <p:nvPr/>
          </p:nvSpPr>
          <p:spPr>
            <a:xfrm>
              <a:off x="6301694" y="1562074"/>
              <a:ext cx="738383" cy="316423"/>
            </a:xfrm>
            <a:prstGeom prst="rect">
              <a:avLst/>
            </a:prstGeom>
            <a:solidFill>
              <a:schemeClr val="bg1"/>
            </a:solidFill>
            <a:ln>
              <a:solidFill>
                <a:schemeClr val="bg2"/>
              </a:solidFill>
            </a:ln>
          </p:spPr>
          <p:txBody>
            <a:bodyPr wrap="square" rtlCol="0">
              <a:spAutoFit/>
            </a:bodyPr>
            <a:lstStyle/>
            <a:p>
              <a:r>
                <a:rPr lang="en-US" sz="1400" b="1" i="1" kern="1200" dirty="0">
                  <a:solidFill>
                    <a:schemeClr val="tx1"/>
                  </a:solidFill>
                  <a:latin typeface="+mn-lt"/>
                  <a:ea typeface="+mn-ea"/>
                  <a:cs typeface="+mn-cs"/>
                </a:rPr>
                <a:t>E.coli</a:t>
              </a:r>
            </a:p>
          </p:txBody>
        </p:sp>
      </p:grpSp>
      <p:grpSp>
        <p:nvGrpSpPr>
          <p:cNvPr id="27" name="Group 26"/>
          <p:cNvGrpSpPr/>
          <p:nvPr/>
        </p:nvGrpSpPr>
        <p:grpSpPr>
          <a:xfrm>
            <a:off x="35496" y="2780928"/>
            <a:ext cx="8954020" cy="1917740"/>
            <a:chOff x="135521" y="2026492"/>
            <a:chExt cx="8954020" cy="1917740"/>
          </a:xfrm>
        </p:grpSpPr>
        <p:pic>
          <p:nvPicPr>
            <p:cNvPr id="28" name="Picture 27">
              <a:extLst>
                <a:ext uri="{FF2B5EF4-FFF2-40B4-BE49-F238E27FC236}">
                  <a16:creationId xmlns:a16="http://schemas.microsoft.com/office/drawing/2014/main" xmlns="" id="{27A5FDD0-E366-FB6F-5EB3-6C2D88C7971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652120" y="2052242"/>
              <a:ext cx="1719287" cy="1891546"/>
            </a:xfrm>
            <a:prstGeom prst="rect">
              <a:avLst/>
            </a:prstGeom>
            <a:ln>
              <a:solidFill>
                <a:schemeClr val="bg1"/>
              </a:solidFill>
            </a:ln>
          </p:spPr>
        </p:pic>
        <p:pic>
          <p:nvPicPr>
            <p:cNvPr id="29" name="Picture 28">
              <a:extLst>
                <a:ext uri="{FF2B5EF4-FFF2-40B4-BE49-F238E27FC236}">
                  <a16:creationId xmlns:a16="http://schemas.microsoft.com/office/drawing/2014/main" xmlns="" id="{006A74ED-8748-47A4-840E-C7E630811C9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979712" y="2052243"/>
              <a:ext cx="1760081" cy="1891989"/>
            </a:xfrm>
            <a:prstGeom prst="rect">
              <a:avLst/>
            </a:prstGeom>
            <a:ln>
              <a:solidFill>
                <a:schemeClr val="bg1"/>
              </a:solidFill>
            </a:ln>
          </p:spPr>
        </p:pic>
        <p:pic>
          <p:nvPicPr>
            <p:cNvPr id="30" name="Picture 29">
              <a:extLst>
                <a:ext uri="{FF2B5EF4-FFF2-40B4-BE49-F238E27FC236}">
                  <a16:creationId xmlns:a16="http://schemas.microsoft.com/office/drawing/2014/main" xmlns="" id="{2AAF9BC9-78EC-D840-46D4-C66F85D9094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35521" y="2059586"/>
              <a:ext cx="1768950" cy="1884646"/>
            </a:xfrm>
            <a:prstGeom prst="rect">
              <a:avLst/>
            </a:prstGeom>
            <a:ln>
              <a:solidFill>
                <a:schemeClr val="bg1"/>
              </a:solidFill>
            </a:ln>
          </p:spPr>
        </p:pic>
        <p:pic>
          <p:nvPicPr>
            <p:cNvPr id="31" name="Picture 30">
              <a:extLst>
                <a:ext uri="{FF2B5EF4-FFF2-40B4-BE49-F238E27FC236}">
                  <a16:creationId xmlns:a16="http://schemas.microsoft.com/office/drawing/2014/main" xmlns="" id="{71FEA693-73AF-10C4-ACCB-13DBD608756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452571" y="2026492"/>
              <a:ext cx="1636970" cy="1891990"/>
            </a:xfrm>
            <a:prstGeom prst="rect">
              <a:avLst/>
            </a:prstGeom>
            <a:ln>
              <a:solidFill>
                <a:schemeClr val="bg1"/>
              </a:solidFill>
            </a:ln>
          </p:spPr>
        </p:pic>
        <p:pic>
          <p:nvPicPr>
            <p:cNvPr id="32" name="Picture 31">
              <a:extLst>
                <a:ext uri="{FF2B5EF4-FFF2-40B4-BE49-F238E27FC236}">
                  <a16:creationId xmlns:a16="http://schemas.microsoft.com/office/drawing/2014/main" xmlns="" id="{2B24A743-0D6C-AE2B-A8D7-1C07964F962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851920" y="2052242"/>
              <a:ext cx="1735052" cy="1891545"/>
            </a:xfrm>
            <a:prstGeom prst="rect">
              <a:avLst/>
            </a:prstGeom>
            <a:ln>
              <a:solidFill>
                <a:schemeClr val="bg1"/>
              </a:solidFill>
            </a:ln>
          </p:spPr>
        </p:pic>
        <p:sp>
          <p:nvSpPr>
            <p:cNvPr id="33" name="TextBox 32">
              <a:extLst>
                <a:ext uri="{FF2B5EF4-FFF2-40B4-BE49-F238E27FC236}">
                  <a16:creationId xmlns:a16="http://schemas.microsoft.com/office/drawing/2014/main" xmlns="" id="{86DF21A7-AB47-4276-82F5-216C5AE25687}"/>
                </a:ext>
              </a:extLst>
            </p:cNvPr>
            <p:cNvSpPr txBox="1"/>
            <p:nvPr/>
          </p:nvSpPr>
          <p:spPr>
            <a:xfrm>
              <a:off x="755577" y="2132856"/>
              <a:ext cx="683788" cy="307777"/>
            </a:xfrm>
            <a:prstGeom prst="rect">
              <a:avLst/>
            </a:prstGeom>
            <a:solidFill>
              <a:schemeClr val="bg1"/>
            </a:solidFill>
            <a:ln>
              <a:solidFill>
                <a:schemeClr val="bg2"/>
              </a:solidFill>
            </a:ln>
          </p:spPr>
          <p:txBody>
            <a:bodyPr wrap="square" rtlCol="0">
              <a:spAutoFit/>
            </a:bodyPr>
            <a:lstStyle/>
            <a:p>
              <a:pPr algn="ctr"/>
              <a:r>
                <a:rPr lang="en-US" sz="1400" b="1" i="1" kern="1200" dirty="0">
                  <a:solidFill>
                    <a:schemeClr val="tx1"/>
                  </a:solidFill>
                  <a:latin typeface="+mn-lt"/>
                  <a:ea typeface="+mn-ea"/>
                  <a:cs typeface="+mn-cs"/>
                </a:rPr>
                <a:t>E.coli</a:t>
              </a:r>
            </a:p>
          </p:txBody>
        </p:sp>
        <p:sp>
          <p:nvSpPr>
            <p:cNvPr id="34" name="TextBox 33">
              <a:extLst>
                <a:ext uri="{FF2B5EF4-FFF2-40B4-BE49-F238E27FC236}">
                  <a16:creationId xmlns:a16="http://schemas.microsoft.com/office/drawing/2014/main" xmlns="" id="{E7A9F15F-4098-7C2D-DBDB-FE5BB311D64A}"/>
                </a:ext>
              </a:extLst>
            </p:cNvPr>
            <p:cNvSpPr txBox="1"/>
            <p:nvPr/>
          </p:nvSpPr>
          <p:spPr>
            <a:xfrm>
              <a:off x="6084168" y="2113111"/>
              <a:ext cx="933353" cy="307777"/>
            </a:xfrm>
            <a:prstGeom prst="rect">
              <a:avLst/>
            </a:prstGeom>
            <a:solidFill>
              <a:schemeClr val="bg1"/>
            </a:solidFill>
            <a:ln>
              <a:solidFill>
                <a:schemeClr val="bg2"/>
              </a:solidFill>
            </a:ln>
          </p:spPr>
          <p:txBody>
            <a:bodyPr wrap="square" rtlCol="0">
              <a:spAutoFit/>
            </a:bodyPr>
            <a:lstStyle/>
            <a:p>
              <a:r>
                <a:rPr lang="en-US" sz="1400" b="1" i="1" dirty="0"/>
                <a:t>Proteus</a:t>
              </a:r>
              <a:endParaRPr lang="en-US" sz="1400" b="1" i="1" kern="1200" dirty="0">
                <a:solidFill>
                  <a:schemeClr val="tx1"/>
                </a:solidFill>
                <a:latin typeface="+mn-lt"/>
                <a:ea typeface="+mn-ea"/>
                <a:cs typeface="+mn-cs"/>
              </a:endParaRPr>
            </a:p>
          </p:txBody>
        </p:sp>
        <p:sp>
          <p:nvSpPr>
            <p:cNvPr id="35" name="TextBox 34">
              <a:extLst>
                <a:ext uri="{FF2B5EF4-FFF2-40B4-BE49-F238E27FC236}">
                  <a16:creationId xmlns:a16="http://schemas.microsoft.com/office/drawing/2014/main" xmlns="" id="{FFE08136-3D0A-C8D6-0581-B53B8EC6AF02}"/>
                </a:ext>
              </a:extLst>
            </p:cNvPr>
            <p:cNvSpPr txBox="1"/>
            <p:nvPr/>
          </p:nvSpPr>
          <p:spPr>
            <a:xfrm>
              <a:off x="2555776" y="2132856"/>
              <a:ext cx="855880" cy="307777"/>
            </a:xfrm>
            <a:prstGeom prst="rect">
              <a:avLst/>
            </a:prstGeom>
            <a:solidFill>
              <a:schemeClr val="bg1"/>
            </a:solidFill>
            <a:ln>
              <a:solidFill>
                <a:schemeClr val="bg2"/>
              </a:solidFill>
            </a:ln>
          </p:spPr>
          <p:txBody>
            <a:bodyPr wrap="square" rtlCol="0">
              <a:spAutoFit/>
            </a:bodyPr>
            <a:lstStyle/>
            <a:p>
              <a:r>
                <a:rPr lang="en-US" sz="1400" b="1" i="1" dirty="0"/>
                <a:t>Bacillus</a:t>
              </a:r>
              <a:endParaRPr lang="en-US" sz="1400" b="1" i="1" kern="1200" dirty="0">
                <a:solidFill>
                  <a:schemeClr val="tx1"/>
                </a:solidFill>
                <a:latin typeface="+mn-lt"/>
                <a:ea typeface="+mn-ea"/>
                <a:cs typeface="+mn-cs"/>
              </a:endParaRPr>
            </a:p>
          </p:txBody>
        </p:sp>
        <p:sp>
          <p:nvSpPr>
            <p:cNvPr id="36" name="TextBox 35">
              <a:extLst>
                <a:ext uri="{FF2B5EF4-FFF2-40B4-BE49-F238E27FC236}">
                  <a16:creationId xmlns:a16="http://schemas.microsoft.com/office/drawing/2014/main" xmlns="" id="{E444B826-4468-1A64-D890-7A059339E7BF}"/>
                </a:ext>
              </a:extLst>
            </p:cNvPr>
            <p:cNvSpPr txBox="1"/>
            <p:nvPr/>
          </p:nvSpPr>
          <p:spPr>
            <a:xfrm>
              <a:off x="4211960" y="2132856"/>
              <a:ext cx="1022350" cy="307777"/>
            </a:xfrm>
            <a:prstGeom prst="rect">
              <a:avLst/>
            </a:prstGeom>
            <a:solidFill>
              <a:schemeClr val="bg1"/>
            </a:solidFill>
            <a:ln>
              <a:solidFill>
                <a:schemeClr val="bg2"/>
              </a:solidFill>
            </a:ln>
          </p:spPr>
          <p:txBody>
            <a:bodyPr wrap="square" rtlCol="0">
              <a:spAutoFit/>
            </a:bodyPr>
            <a:lstStyle/>
            <a:p>
              <a:pPr algn="ctr"/>
              <a:r>
                <a:rPr lang="en-US" sz="1400" b="1" i="1" kern="1200" dirty="0" smtClean="0">
                  <a:latin typeface="+mn-lt"/>
                  <a:ea typeface="+mn-ea"/>
                  <a:cs typeface="+mn-cs"/>
                </a:rPr>
                <a:t>Staph</a:t>
              </a:r>
              <a:endParaRPr lang="en-US" sz="1400" b="1" i="1" kern="1200" dirty="0">
                <a:latin typeface="+mn-lt"/>
                <a:ea typeface="+mn-ea"/>
                <a:cs typeface="+mn-cs"/>
              </a:endParaRPr>
            </a:p>
          </p:txBody>
        </p:sp>
        <p:sp>
          <p:nvSpPr>
            <p:cNvPr id="37" name="TextBox 36">
              <a:extLst>
                <a:ext uri="{FF2B5EF4-FFF2-40B4-BE49-F238E27FC236}">
                  <a16:creationId xmlns:a16="http://schemas.microsoft.com/office/drawing/2014/main" xmlns="" id="{5796DB93-2347-6406-4A4B-AB486394F801}"/>
                </a:ext>
              </a:extLst>
            </p:cNvPr>
            <p:cNvSpPr txBox="1"/>
            <p:nvPr/>
          </p:nvSpPr>
          <p:spPr>
            <a:xfrm>
              <a:off x="7815024" y="2059586"/>
              <a:ext cx="912064" cy="307777"/>
            </a:xfrm>
            <a:prstGeom prst="rect">
              <a:avLst/>
            </a:prstGeom>
            <a:solidFill>
              <a:schemeClr val="bg1"/>
            </a:solidFill>
            <a:ln>
              <a:solidFill>
                <a:schemeClr val="bg2"/>
              </a:solidFill>
            </a:ln>
          </p:spPr>
          <p:txBody>
            <a:bodyPr wrap="square" rtlCol="0">
              <a:spAutoFit/>
            </a:bodyPr>
            <a:lstStyle/>
            <a:p>
              <a:r>
                <a:rPr lang="en-US" sz="1400" b="1" i="1" dirty="0"/>
                <a:t>Candida</a:t>
              </a:r>
              <a:endParaRPr lang="en-US" sz="1400" b="1" i="1" kern="1200" dirty="0">
                <a:solidFill>
                  <a:schemeClr val="tx1"/>
                </a:solidFill>
                <a:latin typeface="+mn-lt"/>
                <a:ea typeface="+mn-ea"/>
                <a:cs typeface="+mn-cs"/>
              </a:endParaRPr>
            </a:p>
          </p:txBody>
        </p:sp>
      </p:grpSp>
      <p:sp>
        <p:nvSpPr>
          <p:cNvPr id="38" name="Title 3">
            <a:extLst>
              <a:ext uri="{FF2B5EF4-FFF2-40B4-BE49-F238E27FC236}">
                <a16:creationId xmlns:a16="http://schemas.microsoft.com/office/drawing/2014/main" xmlns="" id="{149AAA97-7EE4-4FC3-EEFE-2DB3D99A7619}"/>
              </a:ext>
            </a:extLst>
          </p:cNvPr>
          <p:cNvSpPr txBox="1">
            <a:spLocks/>
          </p:cNvSpPr>
          <p:nvPr/>
        </p:nvSpPr>
        <p:spPr>
          <a:xfrm>
            <a:off x="73443" y="6281744"/>
            <a:ext cx="3114802" cy="473270"/>
          </a:xfrm>
          <a:prstGeom prst="rect">
            <a:avLst/>
          </a:prstGeom>
          <a:solidFill>
            <a:schemeClr val="accent1">
              <a:lumMod val="20000"/>
              <a:lumOff val="80000"/>
            </a:schemeClr>
          </a:solidFill>
          <a:ln>
            <a:solidFill>
              <a:schemeClr val="accent1">
                <a:lumMod val="20000"/>
                <a:lumOff val="80000"/>
              </a:schemeClr>
            </a:solidFill>
          </a:ln>
        </p:spPr>
        <p:txBody>
          <a:bodyPr>
            <a:noAutofit/>
          </a:bodyPr>
          <a:lstStyle>
            <a:lvl1pPr algn="l" defTabSz="685800" rtl="0" eaLnBrk="1" latinLnBrk="0" hangingPunct="1">
              <a:spcBef>
                <a:spcPct val="0"/>
              </a:spcBef>
              <a:buNone/>
              <a:defRPr sz="3300" b="1" kern="1200" cap="none" spc="0">
                <a:ln w="22225">
                  <a:solidFill>
                    <a:schemeClr val="tx2"/>
                  </a:solidFill>
                  <a:prstDash val="solid"/>
                </a:ln>
                <a:solidFill>
                  <a:schemeClr val="tx2">
                    <a:lumMod val="60000"/>
                    <a:lumOff val="40000"/>
                  </a:schemeClr>
                </a:solidFill>
                <a:effectLst/>
                <a:latin typeface="+mj-lt"/>
                <a:ea typeface="+mj-ea"/>
                <a:cs typeface="+mj-cs"/>
              </a:defRPr>
            </a:lvl1pPr>
          </a:lstStyle>
          <a:p>
            <a:r>
              <a:rPr lang="en-US" sz="2000" dirty="0" smtClean="0">
                <a:solidFill>
                  <a:schemeClr val="tx1"/>
                </a:solidFill>
                <a:latin typeface="Cambria" pitchFamily="18" charset="0"/>
              </a:rPr>
              <a:t>SILVER NANOPARTICLE</a:t>
            </a:r>
            <a:endParaRPr lang="en-IN" sz="2000" dirty="0">
              <a:solidFill>
                <a:schemeClr val="tx1"/>
              </a:solidFill>
              <a:latin typeface="Cambria" pitchFamily="18" charset="0"/>
            </a:endParaRPr>
          </a:p>
        </p:txBody>
      </p:sp>
      <p:sp>
        <p:nvSpPr>
          <p:cNvPr id="39" name="Title 3">
            <a:extLst>
              <a:ext uri="{FF2B5EF4-FFF2-40B4-BE49-F238E27FC236}">
                <a16:creationId xmlns:a16="http://schemas.microsoft.com/office/drawing/2014/main" xmlns="" id="{C189BBDD-33DE-EA2C-8926-D4F80147F0F6}"/>
              </a:ext>
            </a:extLst>
          </p:cNvPr>
          <p:cNvSpPr txBox="1">
            <a:spLocks/>
          </p:cNvSpPr>
          <p:nvPr/>
        </p:nvSpPr>
        <p:spPr>
          <a:xfrm>
            <a:off x="-1" y="4293096"/>
            <a:ext cx="3230815" cy="430089"/>
          </a:xfrm>
          <a:prstGeom prst="rect">
            <a:avLst/>
          </a:prstGeom>
          <a:solidFill>
            <a:schemeClr val="accent1">
              <a:lumMod val="20000"/>
              <a:lumOff val="80000"/>
            </a:schemeClr>
          </a:solidFill>
          <a:ln>
            <a:solidFill>
              <a:schemeClr val="accent1">
                <a:lumMod val="20000"/>
                <a:lumOff val="80000"/>
              </a:schemeClr>
            </a:solidFill>
          </a:ln>
        </p:spPr>
        <p:txBody>
          <a:bodyPr>
            <a:noAutofit/>
          </a:bodyPr>
          <a:lstStyle>
            <a:defPPr>
              <a:defRPr lang="en-US"/>
            </a:defPPr>
            <a:lvl1pPr defTabSz="685800">
              <a:spcBef>
                <a:spcPct val="0"/>
              </a:spcBef>
              <a:buNone/>
              <a:defRPr sz="2000" b="1" cap="none" spc="0">
                <a:ln w="22225">
                  <a:solidFill>
                    <a:schemeClr val="tx2"/>
                  </a:solidFill>
                  <a:prstDash val="solid"/>
                </a:ln>
                <a:effectLst/>
                <a:latin typeface="Cambria" pitchFamily="18" charset="0"/>
                <a:ea typeface="+mj-ea"/>
                <a:cs typeface="+mj-cs"/>
              </a:defRPr>
            </a:lvl1pPr>
          </a:lstStyle>
          <a:p>
            <a:r>
              <a:rPr lang="en-US" dirty="0"/>
              <a:t>COPPER NANOPARTICLE</a:t>
            </a:r>
            <a:endParaRPr lang="en-IN" dirty="0"/>
          </a:p>
        </p:txBody>
      </p:sp>
      <p:sp>
        <p:nvSpPr>
          <p:cNvPr id="40" name="Title 3">
            <a:extLst>
              <a:ext uri="{FF2B5EF4-FFF2-40B4-BE49-F238E27FC236}">
                <a16:creationId xmlns:a16="http://schemas.microsoft.com/office/drawing/2014/main" xmlns="" id="{149AAA97-7EE4-4FC3-EEFE-2DB3D99A7619}"/>
              </a:ext>
            </a:extLst>
          </p:cNvPr>
          <p:cNvSpPr txBox="1">
            <a:spLocks/>
          </p:cNvSpPr>
          <p:nvPr/>
        </p:nvSpPr>
        <p:spPr>
          <a:xfrm>
            <a:off x="73442" y="2307658"/>
            <a:ext cx="3566325" cy="473270"/>
          </a:xfrm>
          <a:prstGeom prst="rect">
            <a:avLst/>
          </a:prstGeom>
          <a:solidFill>
            <a:schemeClr val="accent1">
              <a:lumMod val="20000"/>
              <a:lumOff val="80000"/>
            </a:schemeClr>
          </a:solidFill>
          <a:ln>
            <a:solidFill>
              <a:schemeClr val="accent1">
                <a:lumMod val="20000"/>
                <a:lumOff val="80000"/>
              </a:schemeClr>
            </a:solidFill>
          </a:ln>
        </p:spPr>
        <p:txBody>
          <a:bodyPr>
            <a:noAutofit/>
          </a:bodyPr>
          <a:lstStyle>
            <a:lvl1pPr algn="l" defTabSz="685800" rtl="0" eaLnBrk="1" latinLnBrk="0" hangingPunct="1">
              <a:spcBef>
                <a:spcPct val="0"/>
              </a:spcBef>
              <a:buNone/>
              <a:defRPr sz="3300" b="1" kern="1200" cap="none" spc="0">
                <a:ln w="22225">
                  <a:solidFill>
                    <a:schemeClr val="tx2"/>
                  </a:solidFill>
                  <a:prstDash val="solid"/>
                </a:ln>
                <a:solidFill>
                  <a:schemeClr val="tx2">
                    <a:lumMod val="60000"/>
                    <a:lumOff val="40000"/>
                  </a:schemeClr>
                </a:solidFill>
                <a:effectLst/>
                <a:latin typeface="+mj-lt"/>
                <a:ea typeface="+mj-ea"/>
                <a:cs typeface="+mj-cs"/>
              </a:defRPr>
            </a:lvl1pPr>
          </a:lstStyle>
          <a:p>
            <a:r>
              <a:rPr lang="en-US" sz="2000" dirty="0" smtClean="0">
                <a:solidFill>
                  <a:schemeClr val="tx1"/>
                </a:solidFill>
                <a:latin typeface="Cambria" pitchFamily="18" charset="0"/>
              </a:rPr>
              <a:t>SELENIUM NANOPARTICLE</a:t>
            </a:r>
            <a:endParaRPr lang="en-IN" sz="2000" dirty="0">
              <a:solidFill>
                <a:schemeClr val="tx1"/>
              </a:solidFill>
              <a:latin typeface="Cambria" pitchFamily="18" charset="0"/>
            </a:endParaRPr>
          </a:p>
        </p:txBody>
      </p:sp>
    </p:spTree>
    <p:extLst>
      <p:ext uri="{BB962C8B-B14F-4D97-AF65-F5344CB8AC3E}">
        <p14:creationId xmlns:p14="http://schemas.microsoft.com/office/powerpoint/2010/main" val="4489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1427</Words>
  <Application>Microsoft Office PowerPoint</Application>
  <PresentationFormat>On-screen Show (4:3)</PresentationFormat>
  <Paragraphs>350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Cascadia Code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Farzeen Ammara</cp:lastModifiedBy>
  <cp:revision>70</cp:revision>
  <dcterms:created xsi:type="dcterms:W3CDTF">2006-08-16T00:00:00Z</dcterms:created>
  <dcterms:modified xsi:type="dcterms:W3CDTF">2024-08-13T13:37:28Z</dcterms:modified>
</cp:coreProperties>
</file>